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355" r:id="rId2"/>
    <p:sldId id="360" r:id="rId3"/>
    <p:sldId id="258" r:id="rId4"/>
    <p:sldId id="259" r:id="rId5"/>
    <p:sldId id="361" r:id="rId6"/>
    <p:sldId id="358" r:id="rId7"/>
    <p:sldId id="367" r:id="rId8"/>
    <p:sldId id="372" r:id="rId9"/>
    <p:sldId id="275" r:id="rId10"/>
    <p:sldId id="276" r:id="rId11"/>
    <p:sldId id="277" r:id="rId12"/>
    <p:sldId id="284" r:id="rId13"/>
    <p:sldId id="368" r:id="rId14"/>
    <p:sldId id="281" r:id="rId15"/>
    <p:sldId id="350" r:id="rId16"/>
    <p:sldId id="365" r:id="rId17"/>
    <p:sldId id="362" r:id="rId18"/>
    <p:sldId id="366" r:id="rId19"/>
    <p:sldId id="369" r:id="rId20"/>
    <p:sldId id="290" r:id="rId21"/>
    <p:sldId id="285" r:id="rId22"/>
    <p:sldId id="292" r:id="rId23"/>
    <p:sldId id="293" r:id="rId24"/>
    <p:sldId id="297" r:id="rId25"/>
    <p:sldId id="311" r:id="rId26"/>
    <p:sldId id="305" r:id="rId27"/>
    <p:sldId id="302" r:id="rId28"/>
    <p:sldId id="312" r:id="rId29"/>
    <p:sldId id="316" r:id="rId30"/>
    <p:sldId id="317" r:id="rId31"/>
    <p:sldId id="314" r:id="rId32"/>
    <p:sldId id="328" r:id="rId33"/>
    <p:sldId id="330" r:id="rId34"/>
    <p:sldId id="335" r:id="rId35"/>
    <p:sldId id="336" r:id="rId36"/>
    <p:sldId id="337" r:id="rId37"/>
    <p:sldId id="339" r:id="rId38"/>
    <p:sldId id="334" r:id="rId39"/>
    <p:sldId id="370" r:id="rId40"/>
    <p:sldId id="344" r:id="rId41"/>
    <p:sldId id="345" r:id="rId42"/>
    <p:sldId id="346" r:id="rId43"/>
    <p:sldId id="342" r:id="rId44"/>
    <p:sldId id="343" r:id="rId45"/>
    <p:sldId id="349" r:id="rId46"/>
    <p:sldId id="351" r:id="rId47"/>
    <p:sldId id="278" r:id="rId48"/>
    <p:sldId id="373" r:id="rId49"/>
    <p:sldId id="340" r:id="rId50"/>
    <p:sldId id="357" r:id="rId5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D92C"/>
    <a:srgbClr val="57C898"/>
    <a:srgbClr val="FFC951"/>
    <a:srgbClr val="309AF0"/>
    <a:srgbClr val="5C7CFB"/>
    <a:srgbClr val="2293F6"/>
    <a:srgbClr val="228AE7"/>
    <a:srgbClr val="0F88AE"/>
    <a:srgbClr val="1593B9"/>
    <a:srgbClr val="1EB3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5"/>
    <p:restoredTop sz="81904"/>
  </p:normalViewPr>
  <p:slideViewPr>
    <p:cSldViewPr snapToGrid="0" snapToObjects="1">
      <p:cViewPr varScale="1">
        <p:scale>
          <a:sx n="108" d="100"/>
          <a:sy n="108" d="100"/>
        </p:scale>
        <p:origin x="16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021804641569495E-2"/>
          <c:y val="4.9068982191615103E-2"/>
          <c:w val="0.89106622541747504"/>
          <c:h val="0.78876858253649496"/>
        </c:manualLayout>
      </c:layout>
      <c:barChart>
        <c:barDir val="col"/>
        <c:grouping val="clustered"/>
        <c:varyColors val="0"/>
        <c:ser>
          <c:idx val="0"/>
          <c:order val="0"/>
          <c:tx>
            <c:strRef>
              <c:f>시트1!$B$1</c:f>
              <c:strCache>
                <c:ptCount val="1"/>
                <c:pt idx="0">
                  <c:v>MMN</c:v>
                </c:pt>
              </c:strCache>
            </c:strRef>
          </c:tx>
          <c:spPr>
            <a:solidFill>
              <a:srgbClr val="228AE7"/>
            </a:solidFill>
            <a:ln>
              <a:noFill/>
            </a:ln>
            <a:effectLst/>
          </c:spPr>
          <c:invertIfNegative val="0"/>
          <c:cat>
            <c:strRef>
              <c:f>시트1!$A$2:$A$5</c:f>
              <c:strCache>
                <c:ptCount val="4"/>
                <c:pt idx="0">
                  <c:v>vs seq2seq-att
[Chopra et al., 2016]</c:v>
                </c:pt>
                <c:pt idx="1">
                  <c:v>vs DRGD
[Li et al. 2017]</c:v>
                </c:pt>
                <c:pt idx="2">
                  <c:v>vs SEASS
[Zhou et al. 2017]</c:v>
                </c:pt>
                <c:pt idx="3">
                  <c:v>vs PG
[See et al. 2017]</c:v>
                </c:pt>
              </c:strCache>
            </c:strRef>
          </c:cat>
          <c:val>
            <c:numRef>
              <c:f>시트1!$B$2:$B$5</c:f>
              <c:numCache>
                <c:formatCode>General</c:formatCode>
                <c:ptCount val="4"/>
                <c:pt idx="0">
                  <c:v>0.43</c:v>
                </c:pt>
                <c:pt idx="1">
                  <c:v>0.46700000000000003</c:v>
                </c:pt>
                <c:pt idx="2">
                  <c:v>0.35700000000000004</c:v>
                </c:pt>
                <c:pt idx="3">
                  <c:v>0.38700000000000001</c:v>
                </c:pt>
              </c:numCache>
            </c:numRef>
          </c:val>
          <c:extLst>
            <c:ext xmlns:c16="http://schemas.microsoft.com/office/drawing/2014/chart" uri="{C3380CC4-5D6E-409C-BE32-E72D297353CC}">
              <c16:uniqueId val="{00000000-3FD8-4643-88B0-B8141CA987DC}"/>
            </c:ext>
          </c:extLst>
        </c:ser>
        <c:ser>
          <c:idx val="1"/>
          <c:order val="1"/>
          <c:tx>
            <c:strRef>
              <c:f>시트1!$C$1</c:f>
              <c:strCache>
                <c:ptCount val="1"/>
                <c:pt idx="0">
                  <c:v>Baseline</c:v>
                </c:pt>
              </c:strCache>
            </c:strRef>
          </c:tx>
          <c:spPr>
            <a:solidFill>
              <a:schemeClr val="bg1">
                <a:lumMod val="65000"/>
              </a:schemeClr>
            </a:solidFill>
            <a:ln>
              <a:noFill/>
            </a:ln>
            <a:effectLst/>
          </c:spPr>
          <c:invertIfNegative val="0"/>
          <c:cat>
            <c:strRef>
              <c:f>시트1!$A$2:$A$5</c:f>
              <c:strCache>
                <c:ptCount val="4"/>
                <c:pt idx="0">
                  <c:v>vs seq2seq-att
[Chopra et al., 2016]</c:v>
                </c:pt>
                <c:pt idx="1">
                  <c:v>vs DRGD
[Li et al. 2017]</c:v>
                </c:pt>
                <c:pt idx="2">
                  <c:v>vs SEASS
[Zhou et al. 2017]</c:v>
                </c:pt>
                <c:pt idx="3">
                  <c:v>vs PG
[See et al. 2017]</c:v>
                </c:pt>
              </c:strCache>
            </c:strRef>
          </c:cat>
          <c:val>
            <c:numRef>
              <c:f>시트1!$C$2:$C$5</c:f>
              <c:numCache>
                <c:formatCode>General</c:formatCode>
                <c:ptCount val="4"/>
                <c:pt idx="0">
                  <c:v>0.28300000000000003</c:v>
                </c:pt>
                <c:pt idx="1">
                  <c:v>0.17300000000000001</c:v>
                </c:pt>
                <c:pt idx="2">
                  <c:v>0.28000000000000003</c:v>
                </c:pt>
                <c:pt idx="3">
                  <c:v>0.28000000000000003</c:v>
                </c:pt>
              </c:numCache>
            </c:numRef>
          </c:val>
          <c:extLst>
            <c:ext xmlns:c16="http://schemas.microsoft.com/office/drawing/2014/chart" uri="{C3380CC4-5D6E-409C-BE32-E72D297353CC}">
              <c16:uniqueId val="{00000001-3FD8-4643-88B0-B8141CA987DC}"/>
            </c:ext>
          </c:extLst>
        </c:ser>
        <c:dLbls>
          <c:showLegendKey val="0"/>
          <c:showVal val="0"/>
          <c:showCatName val="0"/>
          <c:showSerName val="0"/>
          <c:showPercent val="0"/>
          <c:showBubbleSize val="0"/>
        </c:dLbls>
        <c:gapWidth val="219"/>
        <c:overlap val="-27"/>
        <c:axId val="-1245407024"/>
        <c:axId val="-1245403936"/>
      </c:barChart>
      <c:catAx>
        <c:axId val="-124540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orbel" panose="020B0503020204020204" pitchFamily="34" charset="0"/>
                <a:ea typeface="Lato" panose="020F0502020204030203" pitchFamily="34" charset="0"/>
                <a:cs typeface="Lato" panose="020F0502020204030203" pitchFamily="34" charset="0"/>
              </a:defRPr>
            </a:pPr>
            <a:endParaRPr lang="ko-KR"/>
          </a:p>
        </c:txPr>
        <c:crossAx val="-1245403936"/>
        <c:crosses val="autoZero"/>
        <c:auto val="1"/>
        <c:lblAlgn val="ctr"/>
        <c:lblOffset val="100"/>
        <c:noMultiLvlLbl val="0"/>
      </c:catAx>
      <c:valAx>
        <c:axId val="-124540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ko-KR"/>
          </a:p>
        </c:txPr>
        <c:crossAx val="-1245407024"/>
        <c:crosses val="autoZero"/>
        <c:crossBetween val="between"/>
        <c:majorUnit val="0.1"/>
      </c:valAx>
      <c:spPr>
        <a:noFill/>
        <a:ln>
          <a:noFill/>
        </a:ln>
        <a:effectLst/>
      </c:spPr>
    </c:plotArea>
    <c:legend>
      <c:legendPos val="b"/>
      <c:layout>
        <c:manualLayout>
          <c:xMode val="edge"/>
          <c:yMode val="edge"/>
          <c:x val="0.71320831272902485"/>
          <c:y val="5.1755739302530933E-2"/>
          <c:w val="0.26923554845499398"/>
          <c:h val="8.3875266706710402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ko-KR"/>
        </a:p>
      </c:txPr>
    </c:legend>
    <c:plotVisOnly val="1"/>
    <c:dispBlanksAs val="gap"/>
    <c:showDLblsOverMax val="0"/>
  </c:chart>
  <c:spPr>
    <a:noFill/>
    <a:ln>
      <a:noFill/>
    </a:ln>
    <a:effectLst/>
  </c:spPr>
  <c:txPr>
    <a:bodyPr/>
    <a:lstStyle/>
    <a:p>
      <a:pPr>
        <a:defRPr b="0" i="0">
          <a:latin typeface="Helvetica Neue" charset="0"/>
          <a:ea typeface="Helvetica Neue" charset="0"/>
          <a:cs typeface="Helvetica Neue" charset="0"/>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08E9E0-33C1-984A-B063-5930E62DA676}" type="datetimeFigureOut">
              <a:rPr kumimoji="1" lang="ko-KR" altLang="en-US" smtClean="0"/>
              <a:t>2019. 6. 4.</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54D10-5F5E-014D-A16F-CF92B1031CBD}" type="slidenum">
              <a:rPr kumimoji="1" lang="ko-KR" altLang="en-US" smtClean="0"/>
              <a:t>‹#›</a:t>
            </a:fld>
            <a:endParaRPr kumimoji="1" lang="ko-KR" altLang="en-US"/>
          </a:p>
        </p:txBody>
      </p:sp>
    </p:spTree>
    <p:extLst>
      <p:ext uri="{BB962C8B-B14F-4D97-AF65-F5344CB8AC3E}">
        <p14:creationId xmlns:p14="http://schemas.microsoft.com/office/powerpoint/2010/main" val="21893104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Hello, My name is </a:t>
            </a:r>
            <a:r>
              <a:rPr kumimoji="1" lang="en-US" altLang="ko-KR" dirty="0" err="1"/>
              <a:t>Byeongchang</a:t>
            </a:r>
            <a:r>
              <a:rPr kumimoji="1" lang="en-US" altLang="ko-KR" dirty="0"/>
              <a:t> and I will present our work on reddit posts summarization.</a:t>
            </a:r>
          </a:p>
          <a:p>
            <a:r>
              <a:rPr kumimoji="1" lang="en-US" altLang="ko-KR" dirty="0"/>
              <a:t>This is joint work with my colleague </a:t>
            </a:r>
            <a:r>
              <a:rPr kumimoji="1" lang="en-US" altLang="ko-KR" dirty="0" err="1"/>
              <a:t>Hyunwoo</a:t>
            </a:r>
            <a:r>
              <a:rPr kumimoji="1" lang="en-US" altLang="ko-KR" dirty="0"/>
              <a:t> and my advisor </a:t>
            </a:r>
            <a:r>
              <a:rPr kumimoji="1" lang="en-US" altLang="ko-KR" dirty="0" err="1"/>
              <a:t>Gunhee</a:t>
            </a:r>
            <a:r>
              <a:rPr kumimoji="1" lang="en-US" altLang="ko-KR" dirty="0"/>
              <a:t>.</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1</a:t>
            </a:fld>
            <a:endParaRPr kumimoji="1" lang="ko-KR" altLang="en-US"/>
          </a:p>
        </p:txBody>
      </p:sp>
    </p:spTree>
    <p:extLst>
      <p:ext uri="{BB962C8B-B14F-4D97-AF65-F5344CB8AC3E}">
        <p14:creationId xmlns:p14="http://schemas.microsoft.com/office/powerpoint/2010/main" val="2171516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Let’s see the example post.</a:t>
            </a:r>
          </a:p>
          <a:p>
            <a:r>
              <a:rPr kumimoji="1" lang="en-US" altLang="ko-KR" dirty="0"/>
              <a:t>The title is a short summary of the text. And below with the </a:t>
            </a:r>
            <a:r>
              <a:rPr kumimoji="1" lang="en-US" altLang="ko-KR" dirty="0" err="1"/>
              <a:t>tldr</a:t>
            </a:r>
            <a:r>
              <a:rPr kumimoji="1" lang="en-US" altLang="ko-KR" dirty="0"/>
              <a:t> mark, there is a longer summary of the text.</a:t>
            </a:r>
          </a:p>
          <a:p>
            <a:r>
              <a:rPr kumimoji="1" lang="en-US" altLang="ko-KR" dirty="0"/>
              <a:t>And use main text as source text.</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10</a:t>
            </a:fld>
            <a:endParaRPr kumimoji="1" lang="ko-KR" altLang="en-US"/>
          </a:p>
        </p:txBody>
      </p:sp>
    </p:spTree>
    <p:extLst>
      <p:ext uri="{BB962C8B-B14F-4D97-AF65-F5344CB8AC3E}">
        <p14:creationId xmlns:p14="http://schemas.microsoft.com/office/powerpoint/2010/main" val="2541039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Also, there are mandatory rules for this subreddit. </a:t>
            </a:r>
          </a:p>
          <a:p>
            <a:r>
              <a:rPr kumimoji="1" lang="en-US" altLang="ko-KR" dirty="0"/>
              <a:t>Titles must have full context and TLDR must be included.</a:t>
            </a:r>
          </a:p>
          <a:p>
            <a:r>
              <a:rPr kumimoji="1" lang="en-US" altLang="ko-KR" dirty="0"/>
              <a:t>Or else the post will be removed.</a:t>
            </a:r>
          </a:p>
          <a:p>
            <a:r>
              <a:rPr kumimoji="1" lang="en-US" altLang="ko-KR" dirty="0"/>
              <a:t>This is a perfect condition for a summarization dataset.</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11</a:t>
            </a:fld>
            <a:endParaRPr kumimoji="1" lang="ko-KR" altLang="en-US"/>
          </a:p>
        </p:txBody>
      </p:sp>
    </p:spTree>
    <p:extLst>
      <p:ext uri="{BB962C8B-B14F-4D97-AF65-F5344CB8AC3E}">
        <p14:creationId xmlns:p14="http://schemas.microsoft.com/office/powerpoint/2010/main" val="2419533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These are the statistics of our TIFU dataset.</a:t>
            </a:r>
          </a:p>
          <a:p>
            <a:r>
              <a:rPr kumimoji="1" lang="en-US" altLang="ko-KR" dirty="0"/>
              <a:t>We made two subsets. TIFU-short with pairs of source text and title, and TIFU-long with pairs of source text and </a:t>
            </a:r>
            <a:r>
              <a:rPr kumimoji="1" lang="en-US" altLang="ko-KR" dirty="0" err="1"/>
              <a:t>tldr</a:t>
            </a:r>
            <a:r>
              <a:rPr kumimoji="1"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We crawled 5 years of posts and resulted in total 120k text-summary pairs.</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12</a:t>
            </a:fld>
            <a:endParaRPr kumimoji="1" lang="ko-KR" altLang="en-US"/>
          </a:p>
        </p:txBody>
      </p:sp>
    </p:spTree>
    <p:extLst>
      <p:ext uri="{BB962C8B-B14F-4D97-AF65-F5344CB8AC3E}">
        <p14:creationId xmlns:p14="http://schemas.microsoft.com/office/powerpoint/2010/main" val="862603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Now I’ll show you how the TIFU dataset differs from other existing datasets.</a:t>
            </a:r>
          </a:p>
          <a:p>
            <a:endParaRPr kumimoji="1" lang="en-US" altLang="ko-KR"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13</a:t>
            </a:fld>
            <a:endParaRPr kumimoji="1" lang="ko-KR" altLang="en-US"/>
          </a:p>
        </p:txBody>
      </p:sp>
    </p:spTree>
    <p:extLst>
      <p:ext uri="{BB962C8B-B14F-4D97-AF65-F5344CB8AC3E}">
        <p14:creationId xmlns:p14="http://schemas.microsoft.com/office/powerpoint/2010/main" val="382873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We told you that, in existing datasets, key information is concentrated in the first sentence and called it lead bias.</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14</a:t>
            </a:fld>
            <a:endParaRPr kumimoji="1" lang="ko-KR" altLang="en-US"/>
          </a:p>
        </p:txBody>
      </p:sp>
    </p:spTree>
    <p:extLst>
      <p:ext uri="{BB962C8B-B14F-4D97-AF65-F5344CB8AC3E}">
        <p14:creationId xmlns:p14="http://schemas.microsoft.com/office/powerpoint/2010/main" val="3982752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On the other hand, our TIFU dataset, which is blue, shows more flat and less biased distribution.</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15</a:t>
            </a:fld>
            <a:endParaRPr kumimoji="1" lang="ko-KR" altLang="en-US"/>
          </a:p>
        </p:txBody>
      </p:sp>
    </p:spTree>
    <p:extLst>
      <p:ext uri="{BB962C8B-B14F-4D97-AF65-F5344CB8AC3E}">
        <p14:creationId xmlns:p14="http://schemas.microsoft.com/office/powerpoint/2010/main" val="7651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Another characteristic of reddit </a:t>
            </a:r>
            <a:r>
              <a:rPr kumimoji="1" lang="en-US" altLang="ko-KR" dirty="0" err="1"/>
              <a:t>tifu</a:t>
            </a:r>
            <a:r>
              <a:rPr kumimoji="1" lang="en-US" altLang="ko-KR" dirty="0"/>
              <a:t> is it is extremely abstractive.</a:t>
            </a:r>
          </a:p>
          <a:p>
            <a:r>
              <a:rPr kumimoji="1" lang="en-US" altLang="ko-KR" dirty="0"/>
              <a:t>We assume a dataset is abstractive if extractive method does not work well on the dataset.</a:t>
            </a:r>
          </a:p>
          <a:p>
            <a:endParaRPr kumimoji="1" lang="en-US" altLang="ko-KR" dirty="0"/>
          </a:p>
          <a:p>
            <a:r>
              <a:rPr kumimoji="1" lang="en-US" altLang="ko-KR" dirty="0"/>
              <a:t>We measure it with two extractive methods,</a:t>
            </a:r>
          </a:p>
          <a:p>
            <a:r>
              <a:rPr kumimoji="1" lang="en-US" altLang="ko-KR" dirty="0"/>
              <a:t>First one is lead, which is the leading sentence in the text</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16</a:t>
            </a:fld>
            <a:endParaRPr kumimoji="1" lang="ko-KR" altLang="en-US"/>
          </a:p>
        </p:txBody>
      </p:sp>
    </p:spTree>
    <p:extLst>
      <p:ext uri="{BB962C8B-B14F-4D97-AF65-F5344CB8AC3E}">
        <p14:creationId xmlns:p14="http://schemas.microsoft.com/office/powerpoint/2010/main" val="1440050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And second one is Extractive oracle, which is the sentence that is the most similar sentence with answer.</a:t>
            </a:r>
          </a:p>
          <a:p>
            <a:r>
              <a:rPr kumimoji="1" lang="en-US" altLang="ko-KR" dirty="0"/>
              <a:t>And it can be located anywhere in the source text.</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17</a:t>
            </a:fld>
            <a:endParaRPr kumimoji="1" lang="ko-KR" altLang="en-US"/>
          </a:p>
        </p:txBody>
      </p:sp>
    </p:spTree>
    <p:extLst>
      <p:ext uri="{BB962C8B-B14F-4D97-AF65-F5344CB8AC3E}">
        <p14:creationId xmlns:p14="http://schemas.microsoft.com/office/powerpoint/2010/main" val="1862816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So, if these show low performance, then the dataset is abstractive.</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18</a:t>
            </a:fld>
            <a:endParaRPr kumimoji="1" lang="ko-KR" altLang="en-US"/>
          </a:p>
        </p:txBody>
      </p:sp>
    </p:spTree>
    <p:extLst>
      <p:ext uri="{BB962C8B-B14F-4D97-AF65-F5344CB8AC3E}">
        <p14:creationId xmlns:p14="http://schemas.microsoft.com/office/powerpoint/2010/main" val="2033728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measured rouge score Pointer-Generator, which is one of the most famous abstractive summarization method, and two extractive methods, lead and extractive oracle.</a:t>
            </a:r>
          </a:p>
          <a:p>
            <a:endParaRPr kumimoji="1" lang="en-US" altLang="ko-KR" dirty="0"/>
          </a:p>
          <a:p>
            <a:r>
              <a:rPr kumimoji="1" lang="en-US" altLang="ko-KR" dirty="0"/>
              <a:t>As you can see, our reddit </a:t>
            </a:r>
            <a:r>
              <a:rPr kumimoji="1" lang="en-US" altLang="ko-KR" dirty="0" err="1"/>
              <a:t>tifu</a:t>
            </a:r>
            <a:r>
              <a:rPr kumimoji="1" lang="en-US" altLang="ko-KR" dirty="0"/>
              <a:t> dataset show extremely low performance with extractive methods, while moderate result with abstractive method. So we can say it shows strong abstraction.</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19</a:t>
            </a:fld>
            <a:endParaRPr kumimoji="1" lang="ko-KR" altLang="en-US"/>
          </a:p>
        </p:txBody>
      </p:sp>
    </p:spTree>
    <p:extLst>
      <p:ext uri="{BB962C8B-B14F-4D97-AF65-F5344CB8AC3E}">
        <p14:creationId xmlns:p14="http://schemas.microsoft.com/office/powerpoint/2010/main" val="1401588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 task of summarization is given an article, we have to produce an short version of a text. Of course it has to contain key information.</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2</a:t>
            </a:fld>
            <a:endParaRPr kumimoji="1" lang="ko-KR" altLang="en-US"/>
          </a:p>
        </p:txBody>
      </p:sp>
    </p:spTree>
    <p:extLst>
      <p:ext uri="{BB962C8B-B14F-4D97-AF65-F5344CB8AC3E}">
        <p14:creationId xmlns:p14="http://schemas.microsoft.com/office/powerpoint/2010/main" val="2063565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Next we introduce our new model named multi-level memory networks.</a:t>
            </a:r>
          </a:p>
          <a:p>
            <a:endParaRPr kumimoji="1" lang="en-US" altLang="ko-KR" dirty="0"/>
          </a:p>
          <a:p>
            <a:r>
              <a:rPr kumimoji="1" lang="en-US" altLang="ko-KR" dirty="0"/>
              <a:t>What it means that, when we read a text, we have several levels of representations in our mind. The meaning of the word, the meaning of a sentence, and the meaning of the whole document.</a:t>
            </a:r>
          </a:p>
          <a:p>
            <a:r>
              <a:rPr kumimoji="1" lang="en-US" altLang="ko-KR" dirty="0"/>
              <a:t>So naturally, comprehending these several–levels of representations will lead to better abstractive summaries.</a:t>
            </a:r>
          </a:p>
          <a:p>
            <a:endParaRPr kumimoji="1" lang="en-US" altLang="ko-KR" dirty="0"/>
          </a:p>
          <a:p>
            <a:r>
              <a:rPr kumimoji="1" lang="en-US" altLang="ko-KR" dirty="0"/>
              <a:t>So, our model, fully utilize those representations by saving them in a memory network.</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20</a:t>
            </a:fld>
            <a:endParaRPr kumimoji="1" lang="ko-KR" altLang="en-US"/>
          </a:p>
        </p:txBody>
      </p:sp>
    </p:spTree>
    <p:extLst>
      <p:ext uri="{BB962C8B-B14F-4D97-AF65-F5344CB8AC3E}">
        <p14:creationId xmlns:p14="http://schemas.microsoft.com/office/powerpoint/2010/main" val="4049161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Before we start, let’s first review previous works on summarization.</a:t>
            </a:r>
          </a:p>
          <a:p>
            <a:r>
              <a:rPr kumimoji="1" lang="en-US" altLang="ko-KR" dirty="0"/>
              <a:t>Most of the works are based on RNN sequence to sequence methods.</a:t>
            </a:r>
          </a:p>
          <a:p>
            <a:r>
              <a:rPr kumimoji="1" lang="en-US" altLang="ko-KR" dirty="0"/>
              <a:t>That is, we encode source text with encoder RNN and generate summary with decoder RNN.</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21</a:t>
            </a:fld>
            <a:endParaRPr kumimoji="1" lang="ko-KR" altLang="en-US"/>
          </a:p>
        </p:txBody>
      </p:sp>
    </p:spTree>
    <p:extLst>
      <p:ext uri="{BB962C8B-B14F-4D97-AF65-F5344CB8AC3E}">
        <p14:creationId xmlns:p14="http://schemas.microsoft.com/office/powerpoint/2010/main" val="1559930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However there are some problems with RNN-based methods.</a:t>
            </a:r>
          </a:p>
          <a:p>
            <a:endParaRPr kumimoji="1" lang="en-US" altLang="ko-KR" dirty="0"/>
          </a:p>
          <a:p>
            <a:r>
              <a:rPr kumimoji="1" lang="en-US" altLang="ko-KR" dirty="0"/>
              <a:t>It can suffer from vanishing gradients, because source document is usually very long.</a:t>
            </a:r>
          </a:p>
          <a:p>
            <a:endParaRPr kumimoji="1" lang="en-US" altLang="ko-KR" dirty="0"/>
          </a:p>
          <a:p>
            <a:r>
              <a:rPr kumimoji="1" lang="en-US" altLang="ko-KR" dirty="0"/>
              <a:t>Second, we cannot build representation with different ranges. Because all the states are connected.</a:t>
            </a:r>
          </a:p>
          <a:p>
            <a:r>
              <a:rPr kumimoji="1" lang="en-US" altLang="ko-KR" dirty="0"/>
              <a:t>Of course we can build it with hierarchical RNNs but in this case, we need explicit segmentations</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22</a:t>
            </a:fld>
            <a:endParaRPr kumimoji="1" lang="ko-KR" altLang="en-US"/>
          </a:p>
        </p:txBody>
      </p:sp>
    </p:spTree>
    <p:extLst>
      <p:ext uri="{BB962C8B-B14F-4D97-AF65-F5344CB8AC3E}">
        <p14:creationId xmlns:p14="http://schemas.microsoft.com/office/powerpoint/2010/main" val="665276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On the other hand, with our model, we can alleviate these issues.</a:t>
            </a:r>
          </a:p>
          <a:p>
            <a:r>
              <a:rPr kumimoji="1" lang="en-US" altLang="ko-KR" dirty="0"/>
              <a:t>They are not processed in a sequence. So no vanishing gradients. Because there are no arrows anymore.</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23</a:t>
            </a:fld>
            <a:endParaRPr kumimoji="1" lang="ko-KR" altLang="en-US"/>
          </a:p>
        </p:txBody>
      </p:sp>
    </p:spTree>
    <p:extLst>
      <p:ext uri="{BB962C8B-B14F-4D97-AF65-F5344CB8AC3E}">
        <p14:creationId xmlns:p14="http://schemas.microsoft.com/office/powerpoint/2010/main" val="824914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Now, instead of RNNs, convolution is applied to each word representations, as you can see the convolution skips some element from the below level and takes a wider range at the above level. This is called a DILATED convolution.</a:t>
            </a:r>
          </a:p>
          <a:p>
            <a:endParaRPr kumimoji="1" lang="en-US" altLang="ko-KR"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24</a:t>
            </a:fld>
            <a:endParaRPr kumimoji="1" lang="ko-KR" altLang="en-US"/>
          </a:p>
        </p:txBody>
      </p:sp>
    </p:spTree>
    <p:extLst>
      <p:ext uri="{BB962C8B-B14F-4D97-AF65-F5344CB8AC3E}">
        <p14:creationId xmlns:p14="http://schemas.microsoft.com/office/powerpoint/2010/main" val="2486818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Let’s see our MMN with more details</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25</a:t>
            </a:fld>
            <a:endParaRPr kumimoji="1" lang="ko-KR" altLang="en-US"/>
          </a:p>
        </p:txBody>
      </p:sp>
    </p:spTree>
    <p:extLst>
      <p:ext uri="{BB962C8B-B14F-4D97-AF65-F5344CB8AC3E}">
        <p14:creationId xmlns:p14="http://schemas.microsoft.com/office/powerpoint/2010/main" val="66673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is overall architecture of our model. Basically, multi-level memory encodes source text and sequence decoder generate a summary.</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26</a:t>
            </a:fld>
            <a:endParaRPr kumimoji="1" lang="ko-KR" altLang="en-US"/>
          </a:p>
        </p:txBody>
      </p:sp>
    </p:spTree>
    <p:extLst>
      <p:ext uri="{BB962C8B-B14F-4D97-AF65-F5344CB8AC3E}">
        <p14:creationId xmlns:p14="http://schemas.microsoft.com/office/powerpoint/2010/main" val="2836135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There are 4 novel features, and I’ll explain these step by step.</a:t>
            </a:r>
          </a:p>
          <a:p>
            <a:endParaRPr kumimoji="1" lang="en-US" altLang="ko-KR" dirty="0"/>
          </a:p>
          <a:p>
            <a:r>
              <a:rPr kumimoji="1" lang="ko-KR" altLang="en-US" dirty="0"/>
              <a:t>여기서 </a:t>
            </a:r>
            <a:r>
              <a:rPr kumimoji="1" lang="en-US" altLang="ko-KR" dirty="0"/>
              <a:t>x</a:t>
            </a:r>
            <a:r>
              <a:rPr kumimoji="1" lang="ko-KR" altLang="en-US" dirty="0"/>
              <a:t>가 </a:t>
            </a:r>
            <a:r>
              <a:rPr kumimoji="1" lang="en-US" altLang="ko-KR" dirty="0"/>
              <a:t>source text, y</a:t>
            </a:r>
            <a:r>
              <a:rPr kumimoji="1" lang="ko-KR" altLang="en-US" dirty="0"/>
              <a:t>가 </a:t>
            </a:r>
            <a:r>
              <a:rPr kumimoji="1" lang="en-US" altLang="ko-KR" dirty="0"/>
              <a:t>output summary</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27</a:t>
            </a:fld>
            <a:endParaRPr kumimoji="1" lang="ko-KR" altLang="en-US"/>
          </a:p>
        </p:txBody>
      </p:sp>
    </p:spTree>
    <p:extLst>
      <p:ext uri="{BB962C8B-B14F-4D97-AF65-F5344CB8AC3E}">
        <p14:creationId xmlns:p14="http://schemas.microsoft.com/office/powerpoint/2010/main" val="2122183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first correlate each words in source text with 9 layers of dilated convolution</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28</a:t>
            </a:fld>
            <a:endParaRPr kumimoji="1" lang="ko-KR" altLang="en-US"/>
          </a:p>
        </p:txBody>
      </p:sp>
    </p:spTree>
    <p:extLst>
      <p:ext uri="{BB962C8B-B14F-4D97-AF65-F5344CB8AC3E}">
        <p14:creationId xmlns:p14="http://schemas.microsoft.com/office/powerpoint/2010/main" val="726975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Each convolution is followed by an activation unit. Usually, people use gated linear unit.</a:t>
            </a:r>
          </a:p>
          <a:p>
            <a:r>
              <a:rPr kumimoji="1" lang="en-US" altLang="ko-KR" dirty="0"/>
              <a:t>In GLU, they normalized with square root of 5 as a fixed constant. But we find that this is kind of bit unintuitive.</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29</a:t>
            </a:fld>
            <a:endParaRPr kumimoji="1" lang="ko-KR" altLang="en-US"/>
          </a:p>
        </p:txBody>
      </p:sp>
    </p:spTree>
    <p:extLst>
      <p:ext uri="{BB962C8B-B14F-4D97-AF65-F5344CB8AC3E}">
        <p14:creationId xmlns:p14="http://schemas.microsoft.com/office/powerpoint/2010/main" val="381713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And in the summarization domain, there are two approaches. Extractive and Abstractive.</a:t>
            </a:r>
          </a:p>
          <a:p>
            <a:r>
              <a:rPr kumimoji="1" lang="en-US" altLang="ko-KR" dirty="0"/>
              <a:t>As you can see extractive methods select a sentence in the source text. (Like highlighting a sentence)</a:t>
            </a:r>
          </a:p>
          <a:p>
            <a:r>
              <a:rPr kumimoji="1" lang="en-US" altLang="ko-KR" dirty="0"/>
              <a:t>Whereas abstractive methods newly generate a summary sentence by its own. </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3</a:t>
            </a:fld>
            <a:endParaRPr kumimoji="1" lang="ko-KR" altLang="en-US"/>
          </a:p>
        </p:txBody>
      </p:sp>
    </p:spTree>
    <p:extLst>
      <p:ext uri="{BB962C8B-B14F-4D97-AF65-F5344CB8AC3E}">
        <p14:creationId xmlns:p14="http://schemas.microsoft.com/office/powerpoint/2010/main" val="1663326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So we replace it with layer normalization. Then we named it as normalized gated tanh unit.</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30</a:t>
            </a:fld>
            <a:endParaRPr kumimoji="1" lang="ko-KR" altLang="en-US"/>
          </a:p>
        </p:txBody>
      </p:sp>
    </p:spTree>
    <p:extLst>
      <p:ext uri="{BB962C8B-B14F-4D97-AF65-F5344CB8AC3E}">
        <p14:creationId xmlns:p14="http://schemas.microsoft.com/office/powerpoint/2010/main" val="3758303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then build multi-level memory cell.</a:t>
            </a:r>
          </a:p>
          <a:p>
            <a:r>
              <a:rPr kumimoji="1" lang="en-US" altLang="ko-KR" dirty="0"/>
              <a:t>And this memory cell is core module of our model.</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31</a:t>
            </a:fld>
            <a:endParaRPr kumimoji="1" lang="ko-KR" altLang="en-US"/>
          </a:p>
        </p:txBody>
      </p:sp>
    </p:spTree>
    <p:extLst>
      <p:ext uri="{BB962C8B-B14F-4D97-AF65-F5344CB8AC3E}">
        <p14:creationId xmlns:p14="http://schemas.microsoft.com/office/powerpoint/2010/main" val="2799908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To build the memory, we extract embeddings from specific layers of convolution.</a:t>
            </a:r>
          </a:p>
          <a:p>
            <a:r>
              <a:rPr kumimoji="1" lang="en-US" altLang="ko-KR" dirty="0"/>
              <a:t>So, we have the memory with embeddings from layer 3, embeddings from layer 6 and layer 9.</a:t>
            </a:r>
          </a:p>
          <a:p>
            <a:r>
              <a:rPr kumimoji="1" lang="en-US" altLang="ko-KR" dirty="0"/>
              <a:t>And that’s why we call it multi-level memory.</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32</a:t>
            </a:fld>
            <a:endParaRPr kumimoji="1" lang="ko-KR" altLang="en-US"/>
          </a:p>
        </p:txBody>
      </p:sp>
    </p:spTree>
    <p:extLst>
      <p:ext uri="{BB962C8B-B14F-4D97-AF65-F5344CB8AC3E}">
        <p14:creationId xmlns:p14="http://schemas.microsoft.com/office/powerpoint/2010/main" val="674871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On to the decoding part. We also use convolution based decoder from </a:t>
            </a:r>
            <a:r>
              <a:rPr kumimoji="1" lang="en-US" altLang="ko-KR" dirty="0" err="1"/>
              <a:t>WAVEnet</a:t>
            </a:r>
            <a:r>
              <a:rPr kumimoji="1" lang="en-US" altLang="ko-KR" dirty="0"/>
              <a:t>.</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33</a:t>
            </a:fld>
            <a:endParaRPr kumimoji="1" lang="ko-KR" altLang="en-US"/>
          </a:p>
        </p:txBody>
      </p:sp>
    </p:spTree>
    <p:extLst>
      <p:ext uri="{BB962C8B-B14F-4D97-AF65-F5344CB8AC3E}">
        <p14:creationId xmlns:p14="http://schemas.microsoft.com/office/powerpoint/2010/main" val="1836035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use the final layer of the convolution and </a:t>
            </a:r>
            <a:r>
              <a:rPr kumimoji="1" lang="en-US" altLang="ko-KR" dirty="0" err="1"/>
              <a:t>maxpool</a:t>
            </a:r>
            <a:r>
              <a:rPr kumimoji="1" lang="en-US" altLang="ko-KR" dirty="0"/>
              <a:t> them to get the one embedding of the source text.</a:t>
            </a:r>
            <a:endParaRPr kumimoji="1" lang="ko-KR" altLang="en-US" dirty="0"/>
          </a:p>
          <a:p>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34</a:t>
            </a:fld>
            <a:endParaRPr kumimoji="1" lang="ko-KR" altLang="en-US"/>
          </a:p>
        </p:txBody>
      </p:sp>
    </p:spTree>
    <p:extLst>
      <p:ext uri="{BB962C8B-B14F-4D97-AF65-F5344CB8AC3E}">
        <p14:creationId xmlns:p14="http://schemas.microsoft.com/office/powerpoint/2010/main" val="4007483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apply convolution to the decoded outputs and get a query to the memory.</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35</a:t>
            </a:fld>
            <a:endParaRPr kumimoji="1" lang="ko-KR" altLang="en-US"/>
          </a:p>
        </p:txBody>
      </p:sp>
    </p:spTree>
    <p:extLst>
      <p:ext uri="{BB962C8B-B14F-4D97-AF65-F5344CB8AC3E}">
        <p14:creationId xmlns:p14="http://schemas.microsoft.com/office/powerpoint/2010/main" val="2983499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And use these queries to read value from the memory and get the attention vector.</a:t>
            </a:r>
          </a:p>
          <a:p>
            <a:r>
              <a:rPr kumimoji="1" lang="en-US" altLang="ko-KR" dirty="0"/>
              <a:t>And here, since we have 3 memories, we can get three attention vectors.</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36</a:t>
            </a:fld>
            <a:endParaRPr kumimoji="1" lang="ko-KR" altLang="en-US"/>
          </a:p>
        </p:txBody>
      </p:sp>
    </p:spTree>
    <p:extLst>
      <p:ext uri="{BB962C8B-B14F-4D97-AF65-F5344CB8AC3E}">
        <p14:creationId xmlns:p14="http://schemas.microsoft.com/office/powerpoint/2010/main" val="1356925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Then this output word will be fed into the decoder once again. The procedure is repeated until End of sentence marker is generated from the decoder.</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37</a:t>
            </a:fld>
            <a:endParaRPr kumimoji="1" lang="ko-KR" altLang="en-US"/>
          </a:p>
        </p:txBody>
      </p:sp>
    </p:spTree>
    <p:extLst>
      <p:ext uri="{BB962C8B-B14F-4D97-AF65-F5344CB8AC3E}">
        <p14:creationId xmlns:p14="http://schemas.microsoft.com/office/powerpoint/2010/main" val="1788172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So that’s our multi-level memory network.</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38</a:t>
            </a:fld>
            <a:endParaRPr kumimoji="1" lang="ko-KR" altLang="en-US"/>
          </a:p>
        </p:txBody>
      </p:sp>
    </p:spTree>
    <p:extLst>
      <p:ext uri="{BB962C8B-B14F-4D97-AF65-F5344CB8AC3E}">
        <p14:creationId xmlns:p14="http://schemas.microsoft.com/office/powerpoint/2010/main" val="2053480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Now let’s see how much our proposed model is effective.</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39</a:t>
            </a:fld>
            <a:endParaRPr kumimoji="1" lang="ko-KR" altLang="en-US"/>
          </a:p>
        </p:txBody>
      </p:sp>
    </p:spTree>
    <p:extLst>
      <p:ext uri="{BB962C8B-B14F-4D97-AF65-F5344CB8AC3E}">
        <p14:creationId xmlns:p14="http://schemas.microsoft.com/office/powerpoint/2010/main" val="246782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However, the existing datasets are all basically formal documents. News articles are the most dominant dataset, </a:t>
            </a:r>
          </a:p>
          <a:p>
            <a:r>
              <a:rPr kumimoji="1" lang="en-US" altLang="ko-KR" dirty="0"/>
              <a:t>And actually, almost every dataset are news articles. Like </a:t>
            </a:r>
            <a:r>
              <a:rPr kumimoji="1" lang="en-US" altLang="ko-KR" dirty="0" err="1"/>
              <a:t>Newyork</a:t>
            </a:r>
            <a:r>
              <a:rPr kumimoji="1" lang="en-US" altLang="ko-KR" dirty="0"/>
              <a:t> Times and CNN Daily Mail</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4</a:t>
            </a:fld>
            <a:endParaRPr kumimoji="1" lang="ko-KR" altLang="en-US"/>
          </a:p>
        </p:txBody>
      </p:sp>
    </p:spTree>
    <p:extLst>
      <p:ext uri="{BB962C8B-B14F-4D97-AF65-F5344CB8AC3E}">
        <p14:creationId xmlns:p14="http://schemas.microsoft.com/office/powerpoint/2010/main" val="1665598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ran 4</a:t>
            </a:r>
            <a:r>
              <a:rPr kumimoji="1" lang="ko-KR" altLang="en-US" dirty="0"/>
              <a:t> </a:t>
            </a:r>
            <a:r>
              <a:rPr kumimoji="1" lang="en-US" altLang="ko-KR" dirty="0"/>
              <a:t>abstractive baselines and 2 extractive baselines.</a:t>
            </a:r>
          </a:p>
          <a:p>
            <a:r>
              <a:rPr kumimoji="1" lang="en-US" altLang="ko-KR" dirty="0"/>
              <a:t>Additionally, we did 4 ablation study on our MMN model by Dropping each key modules of the MMN.</a:t>
            </a:r>
          </a:p>
          <a:p>
            <a:r>
              <a:rPr kumimoji="1" lang="en-US" altLang="ko-KR" dirty="0"/>
              <a:t>And found out that the original MMN does better than the ones with missing components.</a:t>
            </a:r>
          </a:p>
          <a:p>
            <a:r>
              <a:rPr kumimoji="1" lang="en-US" altLang="ko-KR" dirty="0"/>
              <a:t>And, MMN outperforms all other</a:t>
            </a:r>
            <a:r>
              <a:rPr kumimoji="1" lang="ko-KR" altLang="en-US" dirty="0"/>
              <a:t> </a:t>
            </a:r>
            <a:r>
              <a:rPr kumimoji="1" lang="en-US" altLang="ko-KR" dirty="0"/>
              <a:t>models.</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40</a:t>
            </a:fld>
            <a:endParaRPr kumimoji="1" lang="ko-KR" altLang="en-US"/>
          </a:p>
        </p:txBody>
      </p:sp>
    </p:spTree>
    <p:extLst>
      <p:ext uri="{BB962C8B-B14F-4D97-AF65-F5344CB8AC3E}">
        <p14:creationId xmlns:p14="http://schemas.microsoft.com/office/powerpoint/2010/main" val="4204428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Another interesting part here is that extractive methods show extremely low performance on our TIFU dataset.</a:t>
            </a:r>
          </a:p>
          <a:p>
            <a:r>
              <a:rPr kumimoji="1" lang="en-US" altLang="ko-KR" dirty="0"/>
              <a:t>which means our dataset can be an excellent benchmark for Abstractive summarization models.</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41</a:t>
            </a:fld>
            <a:endParaRPr kumimoji="1" lang="ko-KR" altLang="en-US"/>
          </a:p>
        </p:txBody>
      </p:sp>
    </p:spTree>
    <p:extLst>
      <p:ext uri="{BB962C8B-B14F-4D97-AF65-F5344CB8AC3E}">
        <p14:creationId xmlns:p14="http://schemas.microsoft.com/office/powerpoint/2010/main" val="2550999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also ran experiments on TWO other abstractive datasets.</a:t>
            </a:r>
          </a:p>
          <a:p>
            <a:r>
              <a:rPr kumimoji="1" lang="en-US" altLang="ko-KR" dirty="0"/>
              <a:t>Again, our model outperforms all the baselines.</a:t>
            </a:r>
          </a:p>
          <a:p>
            <a:endParaRPr kumimoji="1" lang="en-US" altLang="ko-KR"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42</a:t>
            </a:fld>
            <a:endParaRPr kumimoji="1" lang="ko-KR" altLang="en-US"/>
          </a:p>
        </p:txBody>
      </p:sp>
    </p:spTree>
    <p:extLst>
      <p:ext uri="{BB962C8B-B14F-4D97-AF65-F5344CB8AC3E}">
        <p14:creationId xmlns:p14="http://schemas.microsoft.com/office/powerpoint/2010/main" val="1928637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Finally we ran user studies at the Amazon Mechanical Turk, and got reports that people significantly prefer our summary.</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43</a:t>
            </a:fld>
            <a:endParaRPr kumimoji="1" lang="ko-KR" altLang="en-US"/>
          </a:p>
        </p:txBody>
      </p:sp>
    </p:spTree>
    <p:extLst>
      <p:ext uri="{BB962C8B-B14F-4D97-AF65-F5344CB8AC3E}">
        <p14:creationId xmlns:p14="http://schemas.microsoft.com/office/powerpoint/2010/main" val="2569727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So, to sum up, we proposed a new dataset named reddit TIFU.</a:t>
            </a:r>
          </a:p>
          <a:p>
            <a:r>
              <a:rPr kumimoji="1" lang="en-US" altLang="ko-KR" dirty="0"/>
              <a:t>And this dataset relaxes the bias problem in existing datasets.</a:t>
            </a:r>
          </a:p>
          <a:p>
            <a:r>
              <a:rPr kumimoji="1" lang="en-US" altLang="ko-KR" dirty="0"/>
              <a:t>We also proposed a new model multi-level memory network, which captures different levels of representations.</a:t>
            </a:r>
          </a:p>
          <a:p>
            <a:r>
              <a:rPr kumimoji="1" lang="en-US" altLang="ko-KR" dirty="0"/>
              <a:t>And also ran extensive experiments on it. With 3 datasets, as well as user studies through Amazon Mechanical Turk.</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44</a:t>
            </a:fld>
            <a:endParaRPr kumimoji="1" lang="ko-KR" altLang="en-US"/>
          </a:p>
        </p:txBody>
      </p:sp>
    </p:spTree>
    <p:extLst>
      <p:ext uri="{BB962C8B-B14F-4D97-AF65-F5344CB8AC3E}">
        <p14:creationId xmlns:p14="http://schemas.microsoft.com/office/powerpoint/2010/main" val="645144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Our code and dataset will be available at the </a:t>
            </a:r>
            <a:r>
              <a:rPr kumimoji="1" lang="en-US" altLang="ko-KR" dirty="0" err="1"/>
              <a:t>github</a:t>
            </a:r>
            <a:r>
              <a:rPr kumimoji="1" lang="en-US" altLang="ko-KR" dirty="0"/>
              <a:t>. Thank you.</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45</a:t>
            </a:fld>
            <a:endParaRPr kumimoji="1" lang="ko-KR" altLang="en-US"/>
          </a:p>
        </p:txBody>
      </p:sp>
    </p:spTree>
    <p:extLst>
      <p:ext uri="{BB962C8B-B14F-4D97-AF65-F5344CB8AC3E}">
        <p14:creationId xmlns:p14="http://schemas.microsoft.com/office/powerpoint/2010/main" val="159131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err="1"/>
              <a:t>질문리스트</a:t>
            </a:r>
            <a:endParaRPr kumimoji="1" lang="en-US" altLang="ko-KR" dirty="0"/>
          </a:p>
          <a:p>
            <a:pPr marL="228600" indent="-228600">
              <a:buAutoNum type="arabicPeriod"/>
            </a:pPr>
            <a:r>
              <a:rPr kumimoji="1" lang="ko-KR" altLang="en-US" dirty="0"/>
              <a:t>왜 </a:t>
            </a:r>
            <a:r>
              <a:rPr kumimoji="1" lang="en-US" altLang="ko-KR" dirty="0"/>
              <a:t>transformer</a:t>
            </a:r>
            <a:r>
              <a:rPr kumimoji="1" lang="ko-KR" altLang="en-US" dirty="0" err="1"/>
              <a:t>를</a:t>
            </a:r>
            <a:r>
              <a:rPr kumimoji="1" lang="ko-KR" altLang="en-US" dirty="0"/>
              <a:t> 안썼냐</a:t>
            </a:r>
            <a:r>
              <a:rPr kumimoji="1" lang="en-US" altLang="ko-KR" dirty="0"/>
              <a:t>?</a:t>
            </a:r>
          </a:p>
          <a:p>
            <a:pPr marL="228600" indent="-228600">
              <a:buAutoNum type="arabicPeriod"/>
            </a:pPr>
            <a:r>
              <a:rPr kumimoji="1" lang="en-US" altLang="ko-KR" dirty="0"/>
              <a:t>Hierarchical </a:t>
            </a:r>
            <a:r>
              <a:rPr kumimoji="1" lang="en-US" altLang="ko-KR" dirty="0" err="1"/>
              <a:t>rnn</a:t>
            </a:r>
            <a:r>
              <a:rPr kumimoji="1" lang="en-US" altLang="ko-KR" dirty="0"/>
              <a:t> </a:t>
            </a:r>
            <a:r>
              <a:rPr kumimoji="1" lang="ko-KR" altLang="en-US" dirty="0"/>
              <a:t>도 </a:t>
            </a:r>
            <a:r>
              <a:rPr kumimoji="1" lang="en-US" altLang="ko-KR" dirty="0"/>
              <a:t>unsupervised</a:t>
            </a:r>
            <a:r>
              <a:rPr kumimoji="1" lang="ko-KR" altLang="en-US" dirty="0"/>
              <a:t>로 </a:t>
            </a:r>
            <a:r>
              <a:rPr kumimoji="1" lang="ko-KR" altLang="en-US" dirty="0" err="1"/>
              <a:t>하는거</a:t>
            </a:r>
            <a:r>
              <a:rPr kumimoji="1" lang="ko-KR" altLang="en-US" dirty="0"/>
              <a:t> 있는데</a:t>
            </a:r>
            <a:r>
              <a:rPr kumimoji="1" lang="en-US" altLang="ko-KR" dirty="0"/>
              <a:t>?</a:t>
            </a:r>
          </a:p>
          <a:p>
            <a:pPr marL="228600" indent="-228600">
              <a:buAutoNum type="arabicPeriod"/>
            </a:pP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46</a:t>
            </a:fld>
            <a:endParaRPr kumimoji="1" lang="ko-KR" altLang="en-US"/>
          </a:p>
        </p:txBody>
      </p:sp>
    </p:spTree>
    <p:extLst>
      <p:ext uri="{BB962C8B-B14F-4D97-AF65-F5344CB8AC3E}">
        <p14:creationId xmlns:p14="http://schemas.microsoft.com/office/powerpoint/2010/main" val="230243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compared the figures among diverse existing datasets.</a:t>
            </a:r>
          </a:p>
          <a:p>
            <a:r>
              <a:rPr kumimoji="1" lang="en-US" altLang="ko-KR" dirty="0"/>
              <a:t>The more flat, the less biased.</a:t>
            </a:r>
          </a:p>
          <a:p>
            <a:r>
              <a:rPr kumimoji="1" lang="en-US" altLang="ko-KR" dirty="0"/>
              <a:t>And as you can see the TIFU dataset has weak lead bias than others.</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47</a:t>
            </a:fld>
            <a:endParaRPr kumimoji="1" lang="ko-KR" altLang="en-US"/>
          </a:p>
        </p:txBody>
      </p:sp>
    </p:spTree>
    <p:extLst>
      <p:ext uri="{BB962C8B-B14F-4D97-AF65-F5344CB8AC3E}">
        <p14:creationId xmlns:p14="http://schemas.microsoft.com/office/powerpoint/2010/main" val="4190627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48</a:t>
            </a:fld>
            <a:endParaRPr kumimoji="1" lang="ko-KR" altLang="en-US"/>
          </a:p>
        </p:txBody>
      </p:sp>
    </p:spTree>
    <p:extLst>
      <p:ext uri="{BB962C8B-B14F-4D97-AF65-F5344CB8AC3E}">
        <p14:creationId xmlns:p14="http://schemas.microsoft.com/office/powerpoint/2010/main" val="988953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For the training, we used cross entropy with uniform prior for label smoothing.</a:t>
            </a:r>
          </a:p>
          <a:p>
            <a:r>
              <a:rPr kumimoji="1" lang="en-US" altLang="ko-KR" dirty="0"/>
              <a:t>We used fast text to initialize word embeddings.</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49</a:t>
            </a:fld>
            <a:endParaRPr kumimoji="1" lang="ko-KR" altLang="en-US"/>
          </a:p>
        </p:txBody>
      </p:sp>
    </p:spTree>
    <p:extLst>
      <p:ext uri="{BB962C8B-B14F-4D97-AF65-F5344CB8AC3E}">
        <p14:creationId xmlns:p14="http://schemas.microsoft.com/office/powerpoint/2010/main" val="66832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happen to DISCOVER that there are some problems with these existing datasets. Or to be more precise, formal documents have some bias in them.</a:t>
            </a:r>
          </a:p>
          <a:p>
            <a:r>
              <a:rPr kumimoji="1" lang="en-US" altLang="ko-KR" dirty="0"/>
              <a:t>Recall the previous slide, the gold was this. However this was actually very similar to the “First” sentence or the “Leading” sentence.</a:t>
            </a:r>
            <a:endParaRPr kumimoji="1" lang="ko-KR" altLang="en-US" dirty="0"/>
          </a:p>
          <a:p>
            <a:endParaRPr kumimoji="1" lang="en-US" altLang="ko-KR"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5</a:t>
            </a:fld>
            <a:endParaRPr kumimoji="1" lang="ko-KR" altLang="en-US"/>
          </a:p>
        </p:txBody>
      </p:sp>
    </p:spTree>
    <p:extLst>
      <p:ext uri="{BB962C8B-B14F-4D97-AF65-F5344CB8AC3E}">
        <p14:creationId xmlns:p14="http://schemas.microsoft.com/office/powerpoint/2010/main" val="41250192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Another characteristic of reddit </a:t>
            </a:r>
            <a:r>
              <a:rPr kumimoji="1" lang="en-US" altLang="ko-KR" dirty="0" err="1"/>
              <a:t>tifu</a:t>
            </a:r>
            <a:r>
              <a:rPr kumimoji="1" lang="en-US" altLang="ko-KR" dirty="0"/>
              <a:t> is it is extremely abstractive. We assume a dataset is abstractive if extractive method does not work well on the dataset.</a:t>
            </a:r>
          </a:p>
          <a:p>
            <a:endParaRPr kumimoji="1" lang="en-US" altLang="ko-KR" dirty="0"/>
          </a:p>
          <a:p>
            <a:r>
              <a:rPr kumimoji="1" lang="en-US" altLang="ko-KR" dirty="0"/>
              <a:t>We measure it with two extractive methods, extractive oracle and lead. Extractive oracle is the sentence that is the most similar sentence with answer and lead is the leading sentence in the text.</a:t>
            </a:r>
          </a:p>
          <a:p>
            <a:endParaRPr kumimoji="1" lang="en-US" altLang="ko-KR" dirty="0"/>
          </a:p>
          <a:p>
            <a:r>
              <a:rPr kumimoji="1" lang="en-US" altLang="ko-KR" dirty="0"/>
              <a:t>As you can see, our reddit </a:t>
            </a:r>
            <a:r>
              <a:rPr kumimoji="1" lang="en-US" altLang="ko-KR" dirty="0" err="1"/>
              <a:t>tifu</a:t>
            </a:r>
            <a:r>
              <a:rPr kumimoji="1" lang="en-US" altLang="ko-KR" dirty="0"/>
              <a:t> dataset show extremely low performance with extractive methods, while moderate result with abstractive method. So we can say it shows strong abstraction.</a:t>
            </a:r>
          </a:p>
          <a:p>
            <a:endParaRPr kumimoji="1" lang="en-US" altLang="ko-KR" dirty="0"/>
          </a:p>
          <a:p>
            <a:endParaRPr kumimoji="1" lang="en-US" altLang="ko-KR" dirty="0"/>
          </a:p>
          <a:p>
            <a:r>
              <a:rPr kumimoji="1" lang="en-US" altLang="ko-KR" dirty="0"/>
              <a:t>=======================</a:t>
            </a:r>
          </a:p>
          <a:p>
            <a:endParaRPr kumimoji="1" lang="en-US" altLang="ko-KR" dirty="0"/>
          </a:p>
          <a:p>
            <a:endParaRPr kumimoji="1" lang="en-US" altLang="ko-KR" dirty="0"/>
          </a:p>
          <a:p>
            <a:r>
              <a:rPr kumimoji="1" lang="en-US" altLang="ko-KR" dirty="0"/>
              <a:t>Another characteristic of reddit </a:t>
            </a:r>
            <a:r>
              <a:rPr kumimoji="1" lang="en-US" altLang="ko-KR" dirty="0" err="1"/>
              <a:t>tifu</a:t>
            </a:r>
            <a:r>
              <a:rPr kumimoji="1" lang="en-US" altLang="ko-KR" dirty="0"/>
              <a:t> is it is extremely abstractive.</a:t>
            </a:r>
          </a:p>
          <a:p>
            <a:r>
              <a:rPr kumimoji="1" lang="en-US" altLang="ko-KR" dirty="0"/>
              <a:t>We assume a dataset is abstractive if extractive method does not work well on the dataset.</a:t>
            </a:r>
          </a:p>
          <a:p>
            <a:endParaRPr kumimoji="1" lang="en-US" altLang="ko-KR" dirty="0"/>
          </a:p>
          <a:p>
            <a:r>
              <a:rPr kumimoji="1" lang="en-US" altLang="ko-KR" dirty="0"/>
              <a:t>We measure it with two extractive methods, extractive oracle and lead.</a:t>
            </a:r>
          </a:p>
          <a:p>
            <a:r>
              <a:rPr kumimoji="1" lang="en-US" altLang="ko-KR" dirty="0"/>
              <a:t>Extractive oracle is the sentence that is the most similar sentence with answer and lead is the leading sentence in the text.</a:t>
            </a:r>
          </a:p>
          <a:p>
            <a:endParaRPr kumimoji="1" lang="en-US" altLang="ko-KR" dirty="0"/>
          </a:p>
          <a:p>
            <a:r>
              <a:rPr kumimoji="1" lang="en-US" altLang="ko-KR" dirty="0"/>
              <a:t>As you can see, our reddit </a:t>
            </a:r>
            <a:r>
              <a:rPr kumimoji="1" lang="en-US" altLang="ko-KR" dirty="0" err="1"/>
              <a:t>tifu</a:t>
            </a:r>
            <a:r>
              <a:rPr kumimoji="1" lang="en-US" altLang="ko-KR" dirty="0"/>
              <a:t> dataset show extremely low performance with extractive methods, while moderate result with abstractive method.</a:t>
            </a:r>
          </a:p>
          <a:p>
            <a:r>
              <a:rPr kumimoji="1" lang="en-US" altLang="ko-KR" dirty="0"/>
              <a:t>So we can say it shows strong abstraction.</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50</a:t>
            </a:fld>
            <a:endParaRPr kumimoji="1" lang="ko-KR" altLang="en-US"/>
          </a:p>
        </p:txBody>
      </p:sp>
    </p:spTree>
    <p:extLst>
      <p:ext uri="{BB962C8B-B14F-4D97-AF65-F5344CB8AC3E}">
        <p14:creationId xmlns:p14="http://schemas.microsoft.com/office/powerpoint/2010/main" val="1937859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To show it analytically, we computed relative location of the the gold summary’s bigrams inside the text.</a:t>
            </a:r>
          </a:p>
          <a:p>
            <a:r>
              <a:rPr kumimoji="1" lang="en-US" altLang="ko-KR" dirty="0"/>
              <a:t>As a result, we verified that most of the words in the answer summary were concentrated in the beginning of the text and we call it lead bias.</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6</a:t>
            </a:fld>
            <a:endParaRPr kumimoji="1" lang="ko-KR" altLang="en-US"/>
          </a:p>
        </p:txBody>
      </p:sp>
    </p:spTree>
    <p:extLst>
      <p:ext uri="{BB962C8B-B14F-4D97-AF65-F5344CB8AC3E}">
        <p14:creationId xmlns:p14="http://schemas.microsoft.com/office/powerpoint/2010/main" val="45486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is not a coincidence. Formal documents have tendencies that key information is concentrated on the Leading sentence.</a:t>
            </a:r>
          </a:p>
          <a:p>
            <a:r>
              <a:rPr kumimoji="1" lang="en-US" altLang="ko-KR" dirty="0"/>
              <a:t>And sentences that are almost identical to the gold summary already exists inside the text.</a:t>
            </a:r>
          </a:p>
          <a:p>
            <a:endParaRPr kumimoji="1" lang="en-US" altLang="ko-KR" dirty="0"/>
          </a:p>
          <a:p>
            <a:r>
              <a:rPr kumimoji="1" lang="en-US" altLang="ko-KR" dirty="0"/>
              <a:t>These biases mean that you can just highlight off the sentence in the text not even knowing what the document is about and get a great score for summarization. </a:t>
            </a:r>
          </a:p>
          <a:p>
            <a:r>
              <a:rPr kumimoji="1" lang="en-US" altLang="ko-KR" dirty="0"/>
              <a:t>This means datasets are more friendly to extractive methods.</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7</a:t>
            </a:fld>
            <a:endParaRPr kumimoji="1" lang="ko-KR" altLang="en-US"/>
          </a:p>
        </p:txBody>
      </p:sp>
    </p:spTree>
    <p:extLst>
      <p:ext uri="{BB962C8B-B14F-4D97-AF65-F5344CB8AC3E}">
        <p14:creationId xmlns:p14="http://schemas.microsoft.com/office/powerpoint/2010/main" val="2729737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There are previous works on dealing with these issues.</a:t>
            </a:r>
          </a:p>
          <a:p>
            <a:r>
              <a:rPr kumimoji="1" lang="en-US" altLang="ko-KR" dirty="0" err="1"/>
              <a:t>Grusky</a:t>
            </a:r>
            <a:r>
              <a:rPr kumimoji="1" lang="en-US" altLang="ko-KR" dirty="0"/>
              <a:t> et al from Cornell university solve this issue by collecting articles from diverse news publications and released dataset named Newsroom.</a:t>
            </a:r>
          </a:p>
          <a:p>
            <a:r>
              <a:rPr kumimoji="1" lang="en-US" altLang="ko-KR" dirty="0"/>
              <a:t>And Narayan et al. from Edinburgh university resolve this issue by regarding intro sentences as a gold summary and released </a:t>
            </a:r>
            <a:r>
              <a:rPr kumimoji="1" lang="en-US" altLang="ko-KR" dirty="0" err="1"/>
              <a:t>XSum</a:t>
            </a:r>
            <a:r>
              <a:rPr kumimoji="1" lang="en-US" altLang="ko-KR" dirty="0"/>
              <a:t> dataset.</a:t>
            </a:r>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8</a:t>
            </a:fld>
            <a:endParaRPr kumimoji="1" lang="ko-KR" altLang="en-US"/>
          </a:p>
        </p:txBody>
      </p:sp>
    </p:spTree>
    <p:extLst>
      <p:ext uri="{BB962C8B-B14F-4D97-AF65-F5344CB8AC3E}">
        <p14:creationId xmlns:p14="http://schemas.microsoft.com/office/powerpoint/2010/main" val="2094746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But our solution is to build a new dataset from a completely different domain.</a:t>
            </a:r>
          </a:p>
          <a:p>
            <a:r>
              <a:rPr kumimoji="1" lang="en-US" altLang="ko-KR" dirty="0"/>
              <a:t>So, we made a new dataset based on online discussion forum reddit, and especially subreddit </a:t>
            </a:r>
            <a:r>
              <a:rPr kumimoji="1" lang="en-US" altLang="ko-KR" dirty="0" err="1"/>
              <a:t>tifu</a:t>
            </a:r>
            <a:r>
              <a:rPr kumimoji="1" lang="en-US" altLang="ko-KR" dirty="0"/>
              <a:t>, which refers to today I messed up.</a:t>
            </a:r>
          </a:p>
          <a:p>
            <a:r>
              <a:rPr kumimoji="1" lang="en-US" altLang="ko-KR" dirty="0"/>
              <a:t>This is a subreddit where people share experiences about how they got in trouble.</a:t>
            </a:r>
          </a:p>
          <a:p>
            <a:r>
              <a:rPr kumimoji="1" lang="en-US" altLang="ko-KR" dirty="0"/>
              <a:t>It also has great features that are excellent for summarization.</a:t>
            </a:r>
          </a:p>
          <a:p>
            <a:endParaRPr kumimoji="1" lang="en-US" altLang="ko-KR" dirty="0"/>
          </a:p>
          <a:p>
            <a:r>
              <a:rPr kumimoji="1" lang="ko-KR" altLang="en-US" dirty="0"/>
              <a:t>여기서 </a:t>
            </a:r>
            <a:r>
              <a:rPr kumimoji="1" lang="en-US" altLang="ko-KR" dirty="0"/>
              <a:t>today, I fucked up</a:t>
            </a:r>
            <a:r>
              <a:rPr kumimoji="1" lang="ko-KR" altLang="en-US" dirty="0"/>
              <a:t>을 굳이 넣을 필요가 </a:t>
            </a:r>
            <a:r>
              <a:rPr kumimoji="1" lang="ko-KR" altLang="en-US" dirty="0" err="1"/>
              <a:t>없을것같다</a:t>
            </a:r>
            <a:r>
              <a:rPr kumimoji="1" lang="en-US" altLang="ko-KR" dirty="0"/>
              <a:t>. TIFU</a:t>
            </a:r>
            <a:r>
              <a:rPr kumimoji="1" lang="ko-KR" altLang="en-US" dirty="0"/>
              <a:t>가 뭔지 설명하는 짧은 글을 </a:t>
            </a:r>
            <a:r>
              <a:rPr kumimoji="1" lang="ko-KR" altLang="en-US" dirty="0" err="1"/>
              <a:t>넣는것도</a:t>
            </a:r>
            <a:r>
              <a:rPr kumimoji="1" lang="ko-KR" altLang="en-US" dirty="0"/>
              <a:t> </a:t>
            </a:r>
            <a:r>
              <a:rPr kumimoji="1" lang="ko-KR" altLang="en-US" dirty="0" err="1"/>
              <a:t>괜찮을듯</a:t>
            </a:r>
            <a:endParaRPr kumimoji="1" lang="ko-KR" altLang="en-US" dirty="0"/>
          </a:p>
        </p:txBody>
      </p:sp>
      <p:sp>
        <p:nvSpPr>
          <p:cNvPr id="4" name="슬라이드 번호 개체 틀 3"/>
          <p:cNvSpPr>
            <a:spLocks noGrp="1"/>
          </p:cNvSpPr>
          <p:nvPr>
            <p:ph type="sldNum" sz="quarter" idx="5"/>
          </p:nvPr>
        </p:nvSpPr>
        <p:spPr/>
        <p:txBody>
          <a:bodyPr/>
          <a:lstStyle/>
          <a:p>
            <a:fld id="{5D954D10-5F5E-014D-A16F-CF92B1031CBD}" type="slidenum">
              <a:rPr kumimoji="1" lang="ko-KR" altLang="en-US" smtClean="0"/>
              <a:t>9</a:t>
            </a:fld>
            <a:endParaRPr kumimoji="1" lang="ko-KR" altLang="en-US"/>
          </a:p>
        </p:txBody>
      </p:sp>
    </p:spTree>
    <p:extLst>
      <p:ext uri="{BB962C8B-B14F-4D97-AF65-F5344CB8AC3E}">
        <p14:creationId xmlns:p14="http://schemas.microsoft.com/office/powerpoint/2010/main" val="346342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87FA07-8CBD-4F46-A7FF-25ABF4AA3598}"/>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dirty="0"/>
              <a:t>마스터 제목 스타일 편집</a:t>
            </a:r>
          </a:p>
        </p:txBody>
      </p:sp>
      <p:sp>
        <p:nvSpPr>
          <p:cNvPr id="3" name="부제목 2">
            <a:extLst>
              <a:ext uri="{FF2B5EF4-FFF2-40B4-BE49-F238E27FC236}">
                <a16:creationId xmlns:a16="http://schemas.microsoft.com/office/drawing/2014/main" id="{ECE05D34-DC2C-BA4A-9AD9-6DA82B58F5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8295082E-9A5B-C44D-B1F2-7F6AC1ADE0BA}"/>
              </a:ext>
            </a:extLst>
          </p:cNvPr>
          <p:cNvSpPr>
            <a:spLocks noGrp="1"/>
          </p:cNvSpPr>
          <p:nvPr>
            <p:ph type="dt" sz="half" idx="10"/>
          </p:nvPr>
        </p:nvSpPr>
        <p:spPr/>
        <p:txBody>
          <a:bodyPr/>
          <a:lstStyle/>
          <a:p>
            <a:fld id="{387E67DF-0153-CD41-A0D3-C4B8DEEDC285}" type="datetimeFigureOut">
              <a:rPr kumimoji="1" lang="ko-KR" altLang="en-US" smtClean="0"/>
              <a:t>2019. 6. 4.</a:t>
            </a:fld>
            <a:endParaRPr kumimoji="1" lang="ko-KR" altLang="en-US"/>
          </a:p>
        </p:txBody>
      </p:sp>
      <p:sp>
        <p:nvSpPr>
          <p:cNvPr id="5" name="바닥글 개체 틀 4">
            <a:extLst>
              <a:ext uri="{FF2B5EF4-FFF2-40B4-BE49-F238E27FC236}">
                <a16:creationId xmlns:a16="http://schemas.microsoft.com/office/drawing/2014/main" id="{45612915-841B-2F46-9B24-84E1B3F51F2C}"/>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2C532F87-AFB6-2D4A-8071-5118C481CF46}"/>
              </a:ext>
            </a:extLst>
          </p:cNvPr>
          <p:cNvSpPr>
            <a:spLocks noGrp="1"/>
          </p:cNvSpPr>
          <p:nvPr>
            <p:ph type="sldNum" sz="quarter" idx="12"/>
          </p:nvPr>
        </p:nvSpPr>
        <p:spPr/>
        <p:txBody>
          <a:body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1617484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856891-D3EF-4A45-A993-E960D4A2ABD6}"/>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3550FEDF-7BAD-1A48-9620-A3B913006930}"/>
              </a:ext>
            </a:extLst>
          </p:cNvPr>
          <p:cNvSpPr>
            <a:spLocks noGrp="1"/>
          </p:cNvSpPr>
          <p:nvPr>
            <p:ph type="body" orient="vert" idx="1"/>
          </p:nvPr>
        </p:nvSpPr>
        <p:spPr/>
        <p:txBody>
          <a:bodyPr vert="eaVert"/>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8DC07F57-F02F-C34D-9669-364D836AEF27}"/>
              </a:ext>
            </a:extLst>
          </p:cNvPr>
          <p:cNvSpPr>
            <a:spLocks noGrp="1"/>
          </p:cNvSpPr>
          <p:nvPr>
            <p:ph type="dt" sz="half" idx="10"/>
          </p:nvPr>
        </p:nvSpPr>
        <p:spPr/>
        <p:txBody>
          <a:bodyPr/>
          <a:lstStyle/>
          <a:p>
            <a:fld id="{387E67DF-0153-CD41-A0D3-C4B8DEEDC285}" type="datetimeFigureOut">
              <a:rPr kumimoji="1" lang="ko-KR" altLang="en-US" smtClean="0"/>
              <a:t>2019. 6. 4.</a:t>
            </a:fld>
            <a:endParaRPr kumimoji="1" lang="ko-KR" altLang="en-US"/>
          </a:p>
        </p:txBody>
      </p:sp>
      <p:sp>
        <p:nvSpPr>
          <p:cNvPr id="5" name="바닥글 개체 틀 4">
            <a:extLst>
              <a:ext uri="{FF2B5EF4-FFF2-40B4-BE49-F238E27FC236}">
                <a16:creationId xmlns:a16="http://schemas.microsoft.com/office/drawing/2014/main" id="{0064F752-831C-094C-8112-A6B18E0E9B5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DD96D573-9B46-8946-BAEA-52D701B491AA}"/>
              </a:ext>
            </a:extLst>
          </p:cNvPr>
          <p:cNvSpPr>
            <a:spLocks noGrp="1"/>
          </p:cNvSpPr>
          <p:nvPr>
            <p:ph type="sldNum" sz="quarter" idx="12"/>
          </p:nvPr>
        </p:nvSpPr>
        <p:spPr/>
        <p:txBody>
          <a:body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3711649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91D192CF-8C8D-0B42-AE29-A7278F55BE05}"/>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A3A39233-6216-F348-95F3-CCF079D5DA44}"/>
              </a:ext>
            </a:extLst>
          </p:cNvPr>
          <p:cNvSpPr>
            <a:spLocks noGrp="1"/>
          </p:cNvSpPr>
          <p:nvPr>
            <p:ph type="body" orient="vert" idx="1"/>
          </p:nvPr>
        </p:nvSpPr>
        <p:spPr>
          <a:xfrm>
            <a:off x="838200" y="365125"/>
            <a:ext cx="7734300" cy="5811838"/>
          </a:xfrm>
        </p:spPr>
        <p:txBody>
          <a:bodyPr vert="eaVert"/>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1C90BF54-C2BE-ED40-A3AC-499C7E021301}"/>
              </a:ext>
            </a:extLst>
          </p:cNvPr>
          <p:cNvSpPr>
            <a:spLocks noGrp="1"/>
          </p:cNvSpPr>
          <p:nvPr>
            <p:ph type="dt" sz="half" idx="10"/>
          </p:nvPr>
        </p:nvSpPr>
        <p:spPr/>
        <p:txBody>
          <a:bodyPr/>
          <a:lstStyle/>
          <a:p>
            <a:fld id="{387E67DF-0153-CD41-A0D3-C4B8DEEDC285}" type="datetimeFigureOut">
              <a:rPr kumimoji="1" lang="ko-KR" altLang="en-US" smtClean="0"/>
              <a:t>2019. 6. 4.</a:t>
            </a:fld>
            <a:endParaRPr kumimoji="1" lang="ko-KR" altLang="en-US"/>
          </a:p>
        </p:txBody>
      </p:sp>
      <p:sp>
        <p:nvSpPr>
          <p:cNvPr id="5" name="바닥글 개체 틀 4">
            <a:extLst>
              <a:ext uri="{FF2B5EF4-FFF2-40B4-BE49-F238E27FC236}">
                <a16:creationId xmlns:a16="http://schemas.microsoft.com/office/drawing/2014/main" id="{0186679D-CC16-4541-907F-7B1833AB32EC}"/>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7CB8E938-5CC4-4148-AA70-D7430D618DD1}"/>
              </a:ext>
            </a:extLst>
          </p:cNvPr>
          <p:cNvSpPr>
            <a:spLocks noGrp="1"/>
          </p:cNvSpPr>
          <p:nvPr>
            <p:ph type="sldNum" sz="quarter" idx="12"/>
          </p:nvPr>
        </p:nvSpPr>
        <p:spPr/>
        <p:txBody>
          <a:body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205530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7B148F-160A-6D4E-A6DF-373BE3F6B7DE}"/>
              </a:ext>
            </a:extLst>
          </p:cNvPr>
          <p:cNvSpPr>
            <a:spLocks noGrp="1"/>
          </p:cNvSpPr>
          <p:nvPr>
            <p:ph type="title"/>
          </p:nvPr>
        </p:nvSpPr>
        <p:spPr>
          <a:xfrm>
            <a:off x="558801" y="270933"/>
            <a:ext cx="10515600" cy="872067"/>
          </a:xfrm>
        </p:spPr>
        <p:txBody>
          <a:bodyPr/>
          <a:lstStyle/>
          <a:p>
            <a:r>
              <a:rPr kumimoji="1" lang="ko-KR" altLang="en-US"/>
              <a:t>마스터 제목 스타일 편집</a:t>
            </a:r>
          </a:p>
        </p:txBody>
      </p:sp>
      <p:sp>
        <p:nvSpPr>
          <p:cNvPr id="4" name="날짜 개체 틀 3">
            <a:extLst>
              <a:ext uri="{FF2B5EF4-FFF2-40B4-BE49-F238E27FC236}">
                <a16:creationId xmlns:a16="http://schemas.microsoft.com/office/drawing/2014/main" id="{2AED6BCD-D6DC-564F-9335-A5FAD552357C}"/>
              </a:ext>
            </a:extLst>
          </p:cNvPr>
          <p:cNvSpPr>
            <a:spLocks noGrp="1"/>
          </p:cNvSpPr>
          <p:nvPr>
            <p:ph type="dt" sz="half" idx="10"/>
          </p:nvPr>
        </p:nvSpPr>
        <p:spPr/>
        <p:txBody>
          <a:bodyPr/>
          <a:lstStyle/>
          <a:p>
            <a:fld id="{387E67DF-0153-CD41-A0D3-C4B8DEEDC285}" type="datetimeFigureOut">
              <a:rPr kumimoji="1" lang="ko-KR" altLang="en-US" smtClean="0"/>
              <a:t>2019. 6. 4.</a:t>
            </a:fld>
            <a:endParaRPr kumimoji="1" lang="ko-KR" altLang="en-US"/>
          </a:p>
        </p:txBody>
      </p:sp>
      <p:sp>
        <p:nvSpPr>
          <p:cNvPr id="5" name="바닥글 개체 틀 4">
            <a:extLst>
              <a:ext uri="{FF2B5EF4-FFF2-40B4-BE49-F238E27FC236}">
                <a16:creationId xmlns:a16="http://schemas.microsoft.com/office/drawing/2014/main" id="{C9906D64-EE8C-414B-A2D2-CF73082283A1}"/>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E603A7DF-F886-AB49-BC30-23D47028E815}"/>
              </a:ext>
            </a:extLst>
          </p:cNvPr>
          <p:cNvSpPr>
            <a:spLocks noGrp="1"/>
          </p:cNvSpPr>
          <p:nvPr>
            <p:ph type="sldNum" sz="quarter" idx="12"/>
          </p:nvPr>
        </p:nvSpPr>
        <p:spPr/>
        <p:txBody>
          <a:body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3862646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1593AD-1285-E345-BEFE-8624104BB3E8}"/>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974B4B1C-57FC-184C-9D40-6DBA27A7D6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0F3BBE29-6335-D140-BCA7-FEF0D41C5E62}"/>
              </a:ext>
            </a:extLst>
          </p:cNvPr>
          <p:cNvSpPr>
            <a:spLocks noGrp="1"/>
          </p:cNvSpPr>
          <p:nvPr>
            <p:ph type="dt" sz="half" idx="10"/>
          </p:nvPr>
        </p:nvSpPr>
        <p:spPr/>
        <p:txBody>
          <a:bodyPr/>
          <a:lstStyle/>
          <a:p>
            <a:fld id="{387E67DF-0153-CD41-A0D3-C4B8DEEDC285}" type="datetimeFigureOut">
              <a:rPr kumimoji="1" lang="ko-KR" altLang="en-US" smtClean="0"/>
              <a:t>2019. 6. 4.</a:t>
            </a:fld>
            <a:endParaRPr kumimoji="1" lang="ko-KR" altLang="en-US"/>
          </a:p>
        </p:txBody>
      </p:sp>
      <p:sp>
        <p:nvSpPr>
          <p:cNvPr id="5" name="바닥글 개체 틀 4">
            <a:extLst>
              <a:ext uri="{FF2B5EF4-FFF2-40B4-BE49-F238E27FC236}">
                <a16:creationId xmlns:a16="http://schemas.microsoft.com/office/drawing/2014/main" id="{8B01B441-A771-BA49-A6A6-B9C68B44CC99}"/>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41D0AE8-1E7D-AE4C-8907-6927AEDF9C5B}"/>
              </a:ext>
            </a:extLst>
          </p:cNvPr>
          <p:cNvSpPr>
            <a:spLocks noGrp="1"/>
          </p:cNvSpPr>
          <p:nvPr>
            <p:ph type="sldNum" sz="quarter" idx="12"/>
          </p:nvPr>
        </p:nvSpPr>
        <p:spPr/>
        <p:txBody>
          <a:body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2078286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687686-C71D-914A-ADF3-7383814253B5}"/>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20F1664D-AE5E-B342-9810-60DDFCAC09C5}"/>
              </a:ext>
            </a:extLst>
          </p:cNvPr>
          <p:cNvSpPr>
            <a:spLocks noGrp="1"/>
          </p:cNvSpPr>
          <p:nvPr>
            <p:ph sz="half" idx="1"/>
          </p:nvPr>
        </p:nvSpPr>
        <p:spPr>
          <a:xfrm>
            <a:off x="838200" y="1825625"/>
            <a:ext cx="5181600" cy="4351338"/>
          </a:xfrm>
        </p:spPr>
        <p:txBody>
          <a:bodyPr/>
          <a:lstStyle/>
          <a:p>
            <a:r>
              <a:rPr kumimoji="1" lang="ko-KR" altLang="en-US"/>
              <a:t>마스터 텍스트 스타일 편집
둘째 수준
셋째 수준
넷째 수준
다섯째 수준</a:t>
            </a:r>
          </a:p>
        </p:txBody>
      </p:sp>
      <p:sp>
        <p:nvSpPr>
          <p:cNvPr id="4" name="내용 개체 틀 3">
            <a:extLst>
              <a:ext uri="{FF2B5EF4-FFF2-40B4-BE49-F238E27FC236}">
                <a16:creationId xmlns:a16="http://schemas.microsoft.com/office/drawing/2014/main" id="{F6435B1B-6DDB-4749-B30F-0B3EE67B3539}"/>
              </a:ext>
            </a:extLst>
          </p:cNvPr>
          <p:cNvSpPr>
            <a:spLocks noGrp="1"/>
          </p:cNvSpPr>
          <p:nvPr>
            <p:ph sz="half" idx="2"/>
          </p:nvPr>
        </p:nvSpPr>
        <p:spPr>
          <a:xfrm>
            <a:off x="6172200" y="1825625"/>
            <a:ext cx="5181600" cy="4351338"/>
          </a:xfrm>
        </p:spPr>
        <p:txBody>
          <a:bodyPr/>
          <a:lstStyle/>
          <a:p>
            <a:r>
              <a:rPr kumimoji="1" lang="ko-KR" altLang="en-US"/>
              <a:t>마스터 텍스트 스타일 편집
둘째 수준
셋째 수준
넷째 수준
다섯째 수준</a:t>
            </a:r>
          </a:p>
        </p:txBody>
      </p:sp>
      <p:sp>
        <p:nvSpPr>
          <p:cNvPr id="5" name="날짜 개체 틀 4">
            <a:extLst>
              <a:ext uri="{FF2B5EF4-FFF2-40B4-BE49-F238E27FC236}">
                <a16:creationId xmlns:a16="http://schemas.microsoft.com/office/drawing/2014/main" id="{8A3B8CAC-BC3C-7449-9EEE-7BBF289A13FE}"/>
              </a:ext>
            </a:extLst>
          </p:cNvPr>
          <p:cNvSpPr>
            <a:spLocks noGrp="1"/>
          </p:cNvSpPr>
          <p:nvPr>
            <p:ph type="dt" sz="half" idx="10"/>
          </p:nvPr>
        </p:nvSpPr>
        <p:spPr/>
        <p:txBody>
          <a:bodyPr/>
          <a:lstStyle/>
          <a:p>
            <a:fld id="{387E67DF-0153-CD41-A0D3-C4B8DEEDC285}" type="datetimeFigureOut">
              <a:rPr kumimoji="1" lang="ko-KR" altLang="en-US" smtClean="0"/>
              <a:t>2019. 6. 4.</a:t>
            </a:fld>
            <a:endParaRPr kumimoji="1" lang="ko-KR" altLang="en-US"/>
          </a:p>
        </p:txBody>
      </p:sp>
      <p:sp>
        <p:nvSpPr>
          <p:cNvPr id="6" name="바닥글 개체 틀 5">
            <a:extLst>
              <a:ext uri="{FF2B5EF4-FFF2-40B4-BE49-F238E27FC236}">
                <a16:creationId xmlns:a16="http://schemas.microsoft.com/office/drawing/2014/main" id="{F2808363-55DB-7148-A5A8-85B8DE605F03}"/>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F562DA56-D97E-D040-8DF7-01E8A9E6D423}"/>
              </a:ext>
            </a:extLst>
          </p:cNvPr>
          <p:cNvSpPr>
            <a:spLocks noGrp="1"/>
          </p:cNvSpPr>
          <p:nvPr>
            <p:ph type="sldNum" sz="quarter" idx="12"/>
          </p:nvPr>
        </p:nvSpPr>
        <p:spPr/>
        <p:txBody>
          <a:body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158423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60E110-0CEC-624B-B215-102F8E955ADF}"/>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AEB2F263-EC3B-D143-B860-2CAE1280E3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ko-KR" altLang="en-US"/>
              <a:t>마스터 텍스트 스타일 편집
둘째 수준
셋째 수준
넷째 수준
다섯째 수준</a:t>
            </a:r>
          </a:p>
        </p:txBody>
      </p:sp>
      <p:sp>
        <p:nvSpPr>
          <p:cNvPr id="4" name="내용 개체 틀 3">
            <a:extLst>
              <a:ext uri="{FF2B5EF4-FFF2-40B4-BE49-F238E27FC236}">
                <a16:creationId xmlns:a16="http://schemas.microsoft.com/office/drawing/2014/main" id="{E678FCA0-92F2-B04B-835A-5FA0A74E5983}"/>
              </a:ext>
            </a:extLst>
          </p:cNvPr>
          <p:cNvSpPr>
            <a:spLocks noGrp="1"/>
          </p:cNvSpPr>
          <p:nvPr>
            <p:ph sz="half" idx="2"/>
          </p:nvPr>
        </p:nvSpPr>
        <p:spPr>
          <a:xfrm>
            <a:off x="839788" y="2505075"/>
            <a:ext cx="5157787" cy="3684588"/>
          </a:xfrm>
        </p:spPr>
        <p:txBody>
          <a:bodyPr/>
          <a:lstStyle/>
          <a:p>
            <a:r>
              <a:rPr kumimoji="1" lang="ko-KR" altLang="en-US"/>
              <a:t>마스터 텍스트 스타일 편집
둘째 수준
셋째 수준
넷째 수준
다섯째 수준</a:t>
            </a:r>
          </a:p>
        </p:txBody>
      </p:sp>
      <p:sp>
        <p:nvSpPr>
          <p:cNvPr id="5" name="텍스트 개체 틀 4">
            <a:extLst>
              <a:ext uri="{FF2B5EF4-FFF2-40B4-BE49-F238E27FC236}">
                <a16:creationId xmlns:a16="http://schemas.microsoft.com/office/drawing/2014/main" id="{3C47A4E8-1D86-5C46-B1E7-E0F07CAC71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ko-KR" altLang="en-US"/>
              <a:t>마스터 텍스트 스타일 편집
둘째 수준
셋째 수준
넷째 수준
다섯째 수준</a:t>
            </a:r>
          </a:p>
        </p:txBody>
      </p:sp>
      <p:sp>
        <p:nvSpPr>
          <p:cNvPr id="6" name="내용 개체 틀 5">
            <a:extLst>
              <a:ext uri="{FF2B5EF4-FFF2-40B4-BE49-F238E27FC236}">
                <a16:creationId xmlns:a16="http://schemas.microsoft.com/office/drawing/2014/main" id="{881E2DE5-0890-3B47-ACE0-D98156601A84}"/>
              </a:ext>
            </a:extLst>
          </p:cNvPr>
          <p:cNvSpPr>
            <a:spLocks noGrp="1"/>
          </p:cNvSpPr>
          <p:nvPr>
            <p:ph sz="quarter" idx="4"/>
          </p:nvPr>
        </p:nvSpPr>
        <p:spPr>
          <a:xfrm>
            <a:off x="6172200" y="2505075"/>
            <a:ext cx="5183188" cy="3684588"/>
          </a:xfrm>
        </p:spPr>
        <p:txBody>
          <a:bodyPr/>
          <a:lstStyle/>
          <a:p>
            <a:r>
              <a:rPr kumimoji="1" lang="ko-KR" altLang="en-US"/>
              <a:t>마스터 텍스트 스타일 편집
둘째 수준
셋째 수준
넷째 수준
다섯째 수준</a:t>
            </a:r>
          </a:p>
        </p:txBody>
      </p:sp>
      <p:sp>
        <p:nvSpPr>
          <p:cNvPr id="7" name="날짜 개체 틀 6">
            <a:extLst>
              <a:ext uri="{FF2B5EF4-FFF2-40B4-BE49-F238E27FC236}">
                <a16:creationId xmlns:a16="http://schemas.microsoft.com/office/drawing/2014/main" id="{27537C1E-6E3E-9640-AAC5-1BE7C4A27F0E}"/>
              </a:ext>
            </a:extLst>
          </p:cNvPr>
          <p:cNvSpPr>
            <a:spLocks noGrp="1"/>
          </p:cNvSpPr>
          <p:nvPr>
            <p:ph type="dt" sz="half" idx="10"/>
          </p:nvPr>
        </p:nvSpPr>
        <p:spPr/>
        <p:txBody>
          <a:bodyPr/>
          <a:lstStyle/>
          <a:p>
            <a:fld id="{387E67DF-0153-CD41-A0D3-C4B8DEEDC285}" type="datetimeFigureOut">
              <a:rPr kumimoji="1" lang="ko-KR" altLang="en-US" smtClean="0"/>
              <a:t>2019. 6. 4.</a:t>
            </a:fld>
            <a:endParaRPr kumimoji="1" lang="ko-KR" altLang="en-US"/>
          </a:p>
        </p:txBody>
      </p:sp>
      <p:sp>
        <p:nvSpPr>
          <p:cNvPr id="8" name="바닥글 개체 틀 7">
            <a:extLst>
              <a:ext uri="{FF2B5EF4-FFF2-40B4-BE49-F238E27FC236}">
                <a16:creationId xmlns:a16="http://schemas.microsoft.com/office/drawing/2014/main" id="{211594B0-3744-3345-8687-9AD7C612C325}"/>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E0524820-0BA2-C247-8D02-439DB552E300}"/>
              </a:ext>
            </a:extLst>
          </p:cNvPr>
          <p:cNvSpPr>
            <a:spLocks noGrp="1"/>
          </p:cNvSpPr>
          <p:nvPr>
            <p:ph type="sldNum" sz="quarter" idx="12"/>
          </p:nvPr>
        </p:nvSpPr>
        <p:spPr/>
        <p:txBody>
          <a:body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4262020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AEBE94-134F-4F45-98F1-A6A4CC01D693}"/>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5CECA792-0852-7745-8288-E083A0FCEFE5}"/>
              </a:ext>
            </a:extLst>
          </p:cNvPr>
          <p:cNvSpPr>
            <a:spLocks noGrp="1"/>
          </p:cNvSpPr>
          <p:nvPr>
            <p:ph type="dt" sz="half" idx="10"/>
          </p:nvPr>
        </p:nvSpPr>
        <p:spPr/>
        <p:txBody>
          <a:bodyPr/>
          <a:lstStyle/>
          <a:p>
            <a:fld id="{387E67DF-0153-CD41-A0D3-C4B8DEEDC285}" type="datetimeFigureOut">
              <a:rPr kumimoji="1" lang="ko-KR" altLang="en-US" smtClean="0"/>
              <a:t>2019. 6. 4.</a:t>
            </a:fld>
            <a:endParaRPr kumimoji="1" lang="ko-KR" altLang="en-US"/>
          </a:p>
        </p:txBody>
      </p:sp>
      <p:sp>
        <p:nvSpPr>
          <p:cNvPr id="4" name="바닥글 개체 틀 3">
            <a:extLst>
              <a:ext uri="{FF2B5EF4-FFF2-40B4-BE49-F238E27FC236}">
                <a16:creationId xmlns:a16="http://schemas.microsoft.com/office/drawing/2014/main" id="{7101576C-AA5E-9F4E-B6C8-4C313CEF59AA}"/>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AEFEF429-E993-1D46-BA1D-C29F5B95F719}"/>
              </a:ext>
            </a:extLst>
          </p:cNvPr>
          <p:cNvSpPr>
            <a:spLocks noGrp="1"/>
          </p:cNvSpPr>
          <p:nvPr>
            <p:ph type="sldNum" sz="quarter" idx="12"/>
          </p:nvPr>
        </p:nvSpPr>
        <p:spPr/>
        <p:txBody>
          <a:body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2822926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E0554B0-AB5B-B844-9BB5-4676D5407C8E}"/>
              </a:ext>
            </a:extLst>
          </p:cNvPr>
          <p:cNvSpPr>
            <a:spLocks noGrp="1"/>
          </p:cNvSpPr>
          <p:nvPr>
            <p:ph type="dt" sz="half" idx="10"/>
          </p:nvPr>
        </p:nvSpPr>
        <p:spPr/>
        <p:txBody>
          <a:bodyPr/>
          <a:lstStyle/>
          <a:p>
            <a:fld id="{387E67DF-0153-CD41-A0D3-C4B8DEEDC285}" type="datetimeFigureOut">
              <a:rPr kumimoji="1" lang="ko-KR" altLang="en-US" smtClean="0"/>
              <a:t>2019. 6. 4.</a:t>
            </a:fld>
            <a:endParaRPr kumimoji="1" lang="ko-KR" altLang="en-US"/>
          </a:p>
        </p:txBody>
      </p:sp>
      <p:sp>
        <p:nvSpPr>
          <p:cNvPr id="3" name="바닥글 개체 틀 2">
            <a:extLst>
              <a:ext uri="{FF2B5EF4-FFF2-40B4-BE49-F238E27FC236}">
                <a16:creationId xmlns:a16="http://schemas.microsoft.com/office/drawing/2014/main" id="{9F6C440A-C5AE-E44D-852D-16D16327577E}"/>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CBD9C353-92B2-F245-AF90-9912F044ECDB}"/>
              </a:ext>
            </a:extLst>
          </p:cNvPr>
          <p:cNvSpPr>
            <a:spLocks noGrp="1"/>
          </p:cNvSpPr>
          <p:nvPr>
            <p:ph type="sldNum" sz="quarter" idx="12"/>
          </p:nvPr>
        </p:nvSpPr>
        <p:spPr/>
        <p:txBody>
          <a:body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1273358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59345C-DAC9-4C40-832B-5CAD5AFCBFE6}"/>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5853DE9D-97C3-1349-88E8-21080D3863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ko-KR" altLang="en-US"/>
              <a:t>마스터 텍스트 스타일 편집
둘째 수준
셋째 수준
넷째 수준
다섯째 수준</a:t>
            </a:r>
          </a:p>
        </p:txBody>
      </p:sp>
      <p:sp>
        <p:nvSpPr>
          <p:cNvPr id="4" name="텍스트 개체 틀 3">
            <a:extLst>
              <a:ext uri="{FF2B5EF4-FFF2-40B4-BE49-F238E27FC236}">
                <a16:creationId xmlns:a16="http://schemas.microsoft.com/office/drawing/2014/main" id="{2A5AF62F-2EDB-8547-819D-53C1B0D77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ko-KR" altLang="en-US"/>
              <a:t>마스터 텍스트 스타일 편집
둘째 수준
셋째 수준
넷째 수준
다섯째 수준</a:t>
            </a:r>
          </a:p>
        </p:txBody>
      </p:sp>
      <p:sp>
        <p:nvSpPr>
          <p:cNvPr id="5" name="날짜 개체 틀 4">
            <a:extLst>
              <a:ext uri="{FF2B5EF4-FFF2-40B4-BE49-F238E27FC236}">
                <a16:creationId xmlns:a16="http://schemas.microsoft.com/office/drawing/2014/main" id="{BFBA879D-689F-0141-9CC0-CFE127638BF1}"/>
              </a:ext>
            </a:extLst>
          </p:cNvPr>
          <p:cNvSpPr>
            <a:spLocks noGrp="1"/>
          </p:cNvSpPr>
          <p:nvPr>
            <p:ph type="dt" sz="half" idx="10"/>
          </p:nvPr>
        </p:nvSpPr>
        <p:spPr/>
        <p:txBody>
          <a:bodyPr/>
          <a:lstStyle/>
          <a:p>
            <a:fld id="{387E67DF-0153-CD41-A0D3-C4B8DEEDC285}" type="datetimeFigureOut">
              <a:rPr kumimoji="1" lang="ko-KR" altLang="en-US" smtClean="0"/>
              <a:t>2019. 6. 4.</a:t>
            </a:fld>
            <a:endParaRPr kumimoji="1" lang="ko-KR" altLang="en-US"/>
          </a:p>
        </p:txBody>
      </p:sp>
      <p:sp>
        <p:nvSpPr>
          <p:cNvPr id="6" name="바닥글 개체 틀 5">
            <a:extLst>
              <a:ext uri="{FF2B5EF4-FFF2-40B4-BE49-F238E27FC236}">
                <a16:creationId xmlns:a16="http://schemas.microsoft.com/office/drawing/2014/main" id="{3023CA22-3192-B340-8021-A432956D32C5}"/>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22A64A9A-F25C-094B-8C90-0453971835BA}"/>
              </a:ext>
            </a:extLst>
          </p:cNvPr>
          <p:cNvSpPr>
            <a:spLocks noGrp="1"/>
          </p:cNvSpPr>
          <p:nvPr>
            <p:ph type="sldNum" sz="quarter" idx="12"/>
          </p:nvPr>
        </p:nvSpPr>
        <p:spPr/>
        <p:txBody>
          <a:body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358914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078A95-08ED-9F43-9D9E-7CCED4671D26}"/>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B4086688-2062-AA49-A504-ECFB095CD0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6D19CA39-E53D-4D41-A1FC-0AFA9E89F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ko-KR" altLang="en-US"/>
              <a:t>마스터 텍스트 스타일 편집
둘째 수준
셋째 수준
넷째 수준
다섯째 수준</a:t>
            </a:r>
          </a:p>
        </p:txBody>
      </p:sp>
      <p:sp>
        <p:nvSpPr>
          <p:cNvPr id="5" name="날짜 개체 틀 4">
            <a:extLst>
              <a:ext uri="{FF2B5EF4-FFF2-40B4-BE49-F238E27FC236}">
                <a16:creationId xmlns:a16="http://schemas.microsoft.com/office/drawing/2014/main" id="{EEDDF462-89F3-8E46-B07A-2B97F39251F9}"/>
              </a:ext>
            </a:extLst>
          </p:cNvPr>
          <p:cNvSpPr>
            <a:spLocks noGrp="1"/>
          </p:cNvSpPr>
          <p:nvPr>
            <p:ph type="dt" sz="half" idx="10"/>
          </p:nvPr>
        </p:nvSpPr>
        <p:spPr/>
        <p:txBody>
          <a:bodyPr/>
          <a:lstStyle/>
          <a:p>
            <a:fld id="{387E67DF-0153-CD41-A0D3-C4B8DEEDC285}" type="datetimeFigureOut">
              <a:rPr kumimoji="1" lang="ko-KR" altLang="en-US" smtClean="0"/>
              <a:t>2019. 6. 4.</a:t>
            </a:fld>
            <a:endParaRPr kumimoji="1" lang="ko-KR" altLang="en-US"/>
          </a:p>
        </p:txBody>
      </p:sp>
      <p:sp>
        <p:nvSpPr>
          <p:cNvPr id="6" name="바닥글 개체 틀 5">
            <a:extLst>
              <a:ext uri="{FF2B5EF4-FFF2-40B4-BE49-F238E27FC236}">
                <a16:creationId xmlns:a16="http://schemas.microsoft.com/office/drawing/2014/main" id="{21B9F007-EE35-A74F-8E57-02A418FB5884}"/>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503456A4-6E70-6B40-BDEE-B2113B9BF7DA}"/>
              </a:ext>
            </a:extLst>
          </p:cNvPr>
          <p:cNvSpPr>
            <a:spLocks noGrp="1"/>
          </p:cNvSpPr>
          <p:nvPr>
            <p:ph type="sldNum" sz="quarter" idx="12"/>
          </p:nvPr>
        </p:nvSpPr>
        <p:spPr/>
        <p:txBody>
          <a:body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1740348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530A4A8-C7A9-654B-9AF8-C33EF4AED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7CCEC527-342C-4F40-BFA9-C743B8A2D8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039ABAC9-A89C-1C40-882C-CF9E28A84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E67DF-0153-CD41-A0D3-C4B8DEEDC285}" type="datetimeFigureOut">
              <a:rPr kumimoji="1" lang="ko-KR" altLang="en-US" smtClean="0"/>
              <a:t>2019. 6. 4.</a:t>
            </a:fld>
            <a:endParaRPr kumimoji="1" lang="ko-KR" altLang="en-US"/>
          </a:p>
        </p:txBody>
      </p:sp>
      <p:sp>
        <p:nvSpPr>
          <p:cNvPr id="5" name="바닥글 개체 틀 4">
            <a:extLst>
              <a:ext uri="{FF2B5EF4-FFF2-40B4-BE49-F238E27FC236}">
                <a16:creationId xmlns:a16="http://schemas.microsoft.com/office/drawing/2014/main" id="{22A13D6C-AC19-8543-BE08-F0D2E5DFF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7BC548CD-6DF9-FA41-9654-8CD95B6119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2D5A5-3C33-0144-8113-573123C7867D}" type="slidenum">
              <a:rPr kumimoji="1" lang="ko-KR" altLang="en-US" smtClean="0"/>
              <a:t>‹#›</a:t>
            </a:fld>
            <a:endParaRPr kumimoji="1" lang="ko-KR" altLang="en-US"/>
          </a:p>
        </p:txBody>
      </p:sp>
    </p:spTree>
    <p:extLst>
      <p:ext uri="{BB962C8B-B14F-4D97-AF65-F5344CB8AC3E}">
        <p14:creationId xmlns:p14="http://schemas.microsoft.com/office/powerpoint/2010/main" val="2133444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1.png"/><Relationship Id="rId7" Type="http://schemas.openxmlformats.org/officeDocument/2006/relationships/image" Target="../media/image42.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CFE8EF-7095-874A-986F-B9566274AC09}"/>
              </a:ext>
            </a:extLst>
          </p:cNvPr>
          <p:cNvSpPr>
            <a:spLocks noGrp="1"/>
          </p:cNvSpPr>
          <p:nvPr>
            <p:ph type="ctrTitle"/>
          </p:nvPr>
        </p:nvSpPr>
        <p:spPr>
          <a:xfrm>
            <a:off x="431801" y="232152"/>
            <a:ext cx="10286999" cy="2387600"/>
          </a:xfrm>
        </p:spPr>
        <p:txBody>
          <a:bodyPr anchor="ctr">
            <a:normAutofit/>
          </a:bodyPr>
          <a:lstStyle/>
          <a:p>
            <a:pPr algn="l"/>
            <a:r>
              <a:rPr lang="en-US" altLang="ko-KR" sz="4800" dirty="0">
                <a:solidFill>
                  <a:schemeClr val="tx1">
                    <a:lumMod val="85000"/>
                    <a:lumOff val="15000"/>
                  </a:schemeClr>
                </a:solidFill>
                <a:latin typeface="Corbel" panose="020B0503020204020204" pitchFamily="34" charset="0"/>
                <a:ea typeface="Lato" panose="020F0502020204030203" pitchFamily="34" charset="0"/>
                <a:cs typeface="Futura Medium" panose="020B0602020204020303" pitchFamily="34" charset="-79"/>
              </a:rPr>
              <a:t>Abstractive Summarization </a:t>
            </a:r>
            <a:r>
              <a:rPr lang="en-US" altLang="ko-KR" sz="4000" dirty="0">
                <a:solidFill>
                  <a:schemeClr val="tx1">
                    <a:lumMod val="85000"/>
                    <a:lumOff val="15000"/>
                  </a:schemeClr>
                </a:solidFill>
                <a:latin typeface="Corbel" panose="020B0503020204020204" pitchFamily="34" charset="0"/>
                <a:ea typeface="Lato" panose="020F0502020204030203" pitchFamily="34" charset="0"/>
                <a:cs typeface="Futura Medium" panose="020B0602020204020303" pitchFamily="34" charset="-79"/>
              </a:rPr>
              <a:t>of</a:t>
            </a:r>
            <a:r>
              <a:rPr lang="en-US" altLang="ko-KR" sz="4800" dirty="0">
                <a:solidFill>
                  <a:schemeClr val="tx1">
                    <a:lumMod val="85000"/>
                    <a:lumOff val="15000"/>
                  </a:schemeClr>
                </a:solidFill>
                <a:latin typeface="Corbel" panose="020B0503020204020204" pitchFamily="34" charset="0"/>
                <a:ea typeface="Lato" panose="020F0502020204030203" pitchFamily="34" charset="0"/>
                <a:cs typeface="Futura Medium" panose="020B0602020204020303" pitchFamily="34" charset="-79"/>
              </a:rPr>
              <a:t> </a:t>
            </a:r>
            <a:br>
              <a:rPr lang="en-US" altLang="ko-KR" sz="4800" dirty="0">
                <a:solidFill>
                  <a:schemeClr val="tx1">
                    <a:lumMod val="85000"/>
                    <a:lumOff val="15000"/>
                  </a:schemeClr>
                </a:solidFill>
                <a:latin typeface="Corbel" panose="020B0503020204020204" pitchFamily="34" charset="0"/>
                <a:ea typeface="Lato" panose="020F0502020204030203" pitchFamily="34" charset="0"/>
                <a:cs typeface="Futura Medium" panose="020B0602020204020303" pitchFamily="34" charset="-79"/>
              </a:rPr>
            </a:br>
            <a:r>
              <a:rPr lang="en-US" altLang="ko-KR" sz="4800" i="1" dirty="0">
                <a:solidFill>
                  <a:schemeClr val="tx1">
                    <a:lumMod val="85000"/>
                    <a:lumOff val="15000"/>
                  </a:schemeClr>
                </a:solidFill>
                <a:latin typeface="Corbel" panose="020B0503020204020204" pitchFamily="34" charset="0"/>
                <a:ea typeface="Lato" panose="020F0502020204030203" pitchFamily="34" charset="0"/>
                <a:cs typeface="Futura Medium" panose="020B0602020204020303" pitchFamily="34" charset="-79"/>
              </a:rPr>
              <a:t>	      </a:t>
            </a:r>
            <a:r>
              <a:rPr lang="en-US" altLang="ko-KR" sz="4800" dirty="0">
                <a:solidFill>
                  <a:schemeClr val="tx1">
                    <a:lumMod val="85000"/>
                    <a:lumOff val="15000"/>
                  </a:schemeClr>
                </a:solidFill>
                <a:latin typeface="Corbel" panose="020B0503020204020204" pitchFamily="34" charset="0"/>
                <a:ea typeface="Lato" panose="020F0502020204030203" pitchFamily="34" charset="0"/>
                <a:cs typeface="Futura Medium" panose="020B0602020204020303" pitchFamily="34" charset="-79"/>
              </a:rPr>
              <a:t>Posts</a:t>
            </a:r>
            <a:br>
              <a:rPr lang="en-US" altLang="ko-KR" sz="4800" dirty="0">
                <a:solidFill>
                  <a:schemeClr val="tx1">
                    <a:lumMod val="85000"/>
                    <a:lumOff val="15000"/>
                  </a:schemeClr>
                </a:solidFill>
                <a:latin typeface="Corbel" panose="020B0503020204020204" pitchFamily="34" charset="0"/>
                <a:ea typeface="Lato" panose="020F0502020204030203" pitchFamily="34" charset="0"/>
                <a:cs typeface="Futura Medium" panose="020B0602020204020303" pitchFamily="34" charset="-79"/>
              </a:rPr>
            </a:br>
            <a:r>
              <a:rPr lang="en-US" altLang="ko-KR" sz="4000" dirty="0">
                <a:solidFill>
                  <a:schemeClr val="tx1">
                    <a:lumMod val="85000"/>
                    <a:lumOff val="15000"/>
                  </a:schemeClr>
                </a:solidFill>
                <a:latin typeface="Corbel" panose="020B0503020204020204" pitchFamily="34" charset="0"/>
                <a:ea typeface="Lato" panose="020F0502020204030203" pitchFamily="34" charset="0"/>
                <a:cs typeface="Futura Medium" panose="020B0602020204020303" pitchFamily="34" charset="-79"/>
              </a:rPr>
              <a:t>with</a:t>
            </a:r>
            <a:r>
              <a:rPr lang="en-US" altLang="ko-KR" sz="4800" dirty="0">
                <a:solidFill>
                  <a:schemeClr val="tx1">
                    <a:lumMod val="85000"/>
                    <a:lumOff val="15000"/>
                  </a:schemeClr>
                </a:solidFill>
                <a:latin typeface="Corbel" panose="020B0503020204020204" pitchFamily="34" charset="0"/>
                <a:ea typeface="Lato" panose="020F0502020204030203" pitchFamily="34" charset="0"/>
                <a:cs typeface="Futura Medium" panose="020B0602020204020303" pitchFamily="34" charset="-79"/>
              </a:rPr>
              <a:t> Multi-level Memory Networks</a:t>
            </a:r>
            <a:endParaRPr kumimoji="1" lang="ko-KR" altLang="en-US" sz="4800" dirty="0">
              <a:solidFill>
                <a:schemeClr val="tx1">
                  <a:lumMod val="85000"/>
                  <a:lumOff val="15000"/>
                </a:schemeClr>
              </a:solidFill>
              <a:latin typeface="Corbel" panose="020B0503020204020204" pitchFamily="34" charset="0"/>
              <a:cs typeface="Futura Medium" panose="020B0602020204020303" pitchFamily="34" charset="-79"/>
            </a:endParaRPr>
          </a:p>
        </p:txBody>
      </p:sp>
      <p:cxnSp>
        <p:nvCxnSpPr>
          <p:cNvPr id="5" name="직선 연결선[R] 4">
            <a:extLst>
              <a:ext uri="{FF2B5EF4-FFF2-40B4-BE49-F238E27FC236}">
                <a16:creationId xmlns:a16="http://schemas.microsoft.com/office/drawing/2014/main" id="{B6E2A593-A9CF-414E-AF03-22369915F399}"/>
              </a:ext>
            </a:extLst>
          </p:cNvPr>
          <p:cNvCxnSpPr>
            <a:cxnSpLocks/>
          </p:cNvCxnSpPr>
          <p:nvPr/>
        </p:nvCxnSpPr>
        <p:spPr>
          <a:xfrm>
            <a:off x="431801" y="2570592"/>
            <a:ext cx="897767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7E747B51-5EAD-6446-B8B3-32D201F725E7}"/>
              </a:ext>
            </a:extLst>
          </p:cNvPr>
          <p:cNvPicPr>
            <a:picLocks noChangeAspect="1"/>
          </p:cNvPicPr>
          <p:nvPr/>
        </p:nvPicPr>
        <p:blipFill rotWithShape="1">
          <a:blip r:embed="rId3"/>
          <a:srcRect l="39306" t="11603" b="19278"/>
          <a:stretch/>
        </p:blipFill>
        <p:spPr>
          <a:xfrm>
            <a:off x="491066" y="1104220"/>
            <a:ext cx="1472299" cy="542792"/>
          </a:xfrm>
          <a:prstGeom prst="rect">
            <a:avLst/>
          </a:prstGeom>
        </p:spPr>
      </p:pic>
      <p:pic>
        <p:nvPicPr>
          <p:cNvPr id="12" name="그림 11">
            <a:extLst>
              <a:ext uri="{FF2B5EF4-FFF2-40B4-BE49-F238E27FC236}">
                <a16:creationId xmlns:a16="http://schemas.microsoft.com/office/drawing/2014/main" id="{BC8920DD-3F64-E545-B2E7-1DA5CA00CCE1}"/>
              </a:ext>
            </a:extLst>
          </p:cNvPr>
          <p:cNvPicPr>
            <a:picLocks noChangeAspect="1"/>
          </p:cNvPicPr>
          <p:nvPr/>
        </p:nvPicPr>
        <p:blipFill>
          <a:blip r:embed="rId4"/>
          <a:stretch>
            <a:fillRect/>
          </a:stretch>
        </p:blipFill>
        <p:spPr>
          <a:xfrm>
            <a:off x="3483421" y="4593853"/>
            <a:ext cx="934641" cy="934641"/>
          </a:xfrm>
          <a:prstGeom prst="ellipse">
            <a:avLst/>
          </a:prstGeom>
        </p:spPr>
      </p:pic>
      <p:sp>
        <p:nvSpPr>
          <p:cNvPr id="15" name="직사각형 14">
            <a:extLst>
              <a:ext uri="{FF2B5EF4-FFF2-40B4-BE49-F238E27FC236}">
                <a16:creationId xmlns:a16="http://schemas.microsoft.com/office/drawing/2014/main" id="{8F5B9BF5-DEE7-D843-BADB-FE2BDC709A0E}"/>
              </a:ext>
            </a:extLst>
          </p:cNvPr>
          <p:cNvSpPr/>
          <p:nvPr/>
        </p:nvSpPr>
        <p:spPr>
          <a:xfrm>
            <a:off x="4475085" y="4715854"/>
            <a:ext cx="1472224" cy="690638"/>
          </a:xfrm>
          <a:prstGeom prst="rect">
            <a:avLst/>
          </a:prstGeom>
        </p:spPr>
        <p:txBody>
          <a:bodyPr wrap="square">
            <a:spAutoFit/>
          </a:bodyPr>
          <a:lstStyle/>
          <a:p>
            <a:pPr>
              <a:lnSpc>
                <a:spcPct val="80000"/>
              </a:lnSpc>
            </a:pPr>
            <a:r>
              <a:rPr kumimoji="1" lang="en-US" altLang="ko-KR" sz="2400" dirty="0" err="1">
                <a:solidFill>
                  <a:schemeClr val="tx1">
                    <a:lumMod val="75000"/>
                    <a:lumOff val="25000"/>
                  </a:schemeClr>
                </a:solidFill>
                <a:latin typeface="Corbel" panose="020B0503020204020204" pitchFamily="34" charset="0"/>
              </a:rPr>
              <a:t>Hyunwoo</a:t>
            </a:r>
            <a:endParaRPr kumimoji="1" lang="en-US" altLang="ko-KR" sz="2400" dirty="0">
              <a:solidFill>
                <a:schemeClr val="tx1">
                  <a:lumMod val="75000"/>
                  <a:lumOff val="25000"/>
                </a:schemeClr>
              </a:solidFill>
              <a:latin typeface="Corbel" panose="020B0503020204020204" pitchFamily="34" charset="0"/>
            </a:endParaRPr>
          </a:p>
          <a:p>
            <a:pPr>
              <a:lnSpc>
                <a:spcPct val="80000"/>
              </a:lnSpc>
            </a:pPr>
            <a:r>
              <a:rPr kumimoji="1" lang="en-US" altLang="ko-KR" sz="2400" dirty="0">
                <a:solidFill>
                  <a:schemeClr val="tx1">
                    <a:lumMod val="75000"/>
                    <a:lumOff val="25000"/>
                  </a:schemeClr>
                </a:solidFill>
                <a:latin typeface="Corbel" panose="020B0503020204020204" pitchFamily="34" charset="0"/>
              </a:rPr>
              <a:t>Kim</a:t>
            </a:r>
          </a:p>
        </p:txBody>
      </p:sp>
      <p:pic>
        <p:nvPicPr>
          <p:cNvPr id="6" name="그림 5">
            <a:extLst>
              <a:ext uri="{FF2B5EF4-FFF2-40B4-BE49-F238E27FC236}">
                <a16:creationId xmlns:a16="http://schemas.microsoft.com/office/drawing/2014/main" id="{5DEAB443-451E-6F48-A55A-6094CB07D70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7000"/>
                    </a14:imgEffect>
                  </a14:imgLayer>
                </a14:imgProps>
              </a:ext>
            </a:extLst>
          </a:blip>
          <a:srcRect t="11538" b="11538"/>
          <a:stretch/>
        </p:blipFill>
        <p:spPr>
          <a:xfrm>
            <a:off x="461297" y="5640405"/>
            <a:ext cx="934641" cy="934641"/>
          </a:xfrm>
          <a:prstGeom prst="ellipse">
            <a:avLst/>
          </a:prstGeom>
        </p:spPr>
      </p:pic>
      <p:sp>
        <p:nvSpPr>
          <p:cNvPr id="16" name="직사각형 15">
            <a:extLst>
              <a:ext uri="{FF2B5EF4-FFF2-40B4-BE49-F238E27FC236}">
                <a16:creationId xmlns:a16="http://schemas.microsoft.com/office/drawing/2014/main" id="{5814A4CB-F95B-E343-ACFE-952600A7F244}"/>
              </a:ext>
            </a:extLst>
          </p:cNvPr>
          <p:cNvSpPr/>
          <p:nvPr/>
        </p:nvSpPr>
        <p:spPr>
          <a:xfrm>
            <a:off x="1448371" y="5762406"/>
            <a:ext cx="2143003" cy="690638"/>
          </a:xfrm>
          <a:prstGeom prst="rect">
            <a:avLst/>
          </a:prstGeom>
        </p:spPr>
        <p:txBody>
          <a:bodyPr wrap="square">
            <a:spAutoFit/>
          </a:bodyPr>
          <a:lstStyle/>
          <a:p>
            <a:pPr>
              <a:lnSpc>
                <a:spcPct val="80000"/>
              </a:lnSpc>
            </a:pPr>
            <a:r>
              <a:rPr kumimoji="1" lang="en-US" altLang="ko-KR" sz="2400" dirty="0" err="1">
                <a:solidFill>
                  <a:schemeClr val="tx1">
                    <a:lumMod val="75000"/>
                    <a:lumOff val="25000"/>
                  </a:schemeClr>
                </a:solidFill>
                <a:latin typeface="Corbel" panose="020B0503020204020204" pitchFamily="34" charset="0"/>
              </a:rPr>
              <a:t>Gunhee</a:t>
            </a:r>
            <a:endParaRPr kumimoji="1" lang="en-US" altLang="ko-KR" sz="2400" dirty="0">
              <a:solidFill>
                <a:schemeClr val="tx1">
                  <a:lumMod val="75000"/>
                  <a:lumOff val="25000"/>
                </a:schemeClr>
              </a:solidFill>
              <a:latin typeface="Corbel" panose="020B0503020204020204" pitchFamily="34" charset="0"/>
            </a:endParaRPr>
          </a:p>
          <a:p>
            <a:pPr>
              <a:lnSpc>
                <a:spcPct val="80000"/>
              </a:lnSpc>
            </a:pPr>
            <a:r>
              <a:rPr kumimoji="1" lang="en-US" altLang="ko-KR" sz="2400" dirty="0">
                <a:solidFill>
                  <a:schemeClr val="tx1">
                    <a:lumMod val="75000"/>
                    <a:lumOff val="25000"/>
                  </a:schemeClr>
                </a:solidFill>
                <a:latin typeface="Corbel" panose="020B0503020204020204" pitchFamily="34" charset="0"/>
              </a:rPr>
              <a:t>Kim</a:t>
            </a:r>
            <a:endParaRPr kumimoji="1" lang="ko-KR" altLang="en-US" sz="2400" dirty="0">
              <a:solidFill>
                <a:schemeClr val="tx1">
                  <a:lumMod val="75000"/>
                  <a:lumOff val="25000"/>
                </a:schemeClr>
              </a:solidFill>
              <a:latin typeface="Corbel" panose="020B0503020204020204" pitchFamily="34" charset="0"/>
            </a:endParaRPr>
          </a:p>
        </p:txBody>
      </p:sp>
      <p:pic>
        <p:nvPicPr>
          <p:cNvPr id="10" name="그림 9">
            <a:extLst>
              <a:ext uri="{FF2B5EF4-FFF2-40B4-BE49-F238E27FC236}">
                <a16:creationId xmlns:a16="http://schemas.microsoft.com/office/drawing/2014/main" id="{BBCFB482-58E4-1F46-97F9-1D891F18DCFB}"/>
              </a:ext>
            </a:extLst>
          </p:cNvPr>
          <p:cNvPicPr>
            <a:picLocks noChangeAspect="1"/>
          </p:cNvPicPr>
          <p:nvPr/>
        </p:nvPicPr>
        <p:blipFill>
          <a:blip r:embed="rId7"/>
          <a:stretch>
            <a:fillRect/>
          </a:stretch>
        </p:blipFill>
        <p:spPr>
          <a:xfrm>
            <a:off x="461297" y="4588003"/>
            <a:ext cx="934577" cy="934577"/>
          </a:xfrm>
          <a:prstGeom prst="ellipse">
            <a:avLst/>
          </a:prstGeom>
        </p:spPr>
      </p:pic>
      <p:sp>
        <p:nvSpPr>
          <p:cNvPr id="19" name="직사각형 18">
            <a:extLst>
              <a:ext uri="{FF2B5EF4-FFF2-40B4-BE49-F238E27FC236}">
                <a16:creationId xmlns:a16="http://schemas.microsoft.com/office/drawing/2014/main" id="{65A90F12-5F61-2140-B647-2E5E54A6B99E}"/>
              </a:ext>
            </a:extLst>
          </p:cNvPr>
          <p:cNvSpPr/>
          <p:nvPr/>
        </p:nvSpPr>
        <p:spPr>
          <a:xfrm>
            <a:off x="1448371" y="4709972"/>
            <a:ext cx="2063091" cy="690638"/>
          </a:xfrm>
          <a:prstGeom prst="rect">
            <a:avLst/>
          </a:prstGeom>
        </p:spPr>
        <p:txBody>
          <a:bodyPr wrap="square">
            <a:spAutoFit/>
          </a:bodyPr>
          <a:lstStyle/>
          <a:p>
            <a:pPr>
              <a:lnSpc>
                <a:spcPct val="80000"/>
              </a:lnSpc>
            </a:pPr>
            <a:r>
              <a:rPr kumimoji="1" lang="en-US" altLang="ko-KR" sz="2400" dirty="0" err="1">
                <a:solidFill>
                  <a:schemeClr val="tx1">
                    <a:lumMod val="75000"/>
                    <a:lumOff val="25000"/>
                  </a:schemeClr>
                </a:solidFill>
                <a:latin typeface="Corbel" panose="020B0503020204020204" pitchFamily="34" charset="0"/>
              </a:rPr>
              <a:t>Byeongchang</a:t>
            </a:r>
            <a:endParaRPr kumimoji="1" lang="en-US" altLang="ko-KR" sz="2400" dirty="0">
              <a:solidFill>
                <a:schemeClr val="tx1">
                  <a:lumMod val="75000"/>
                  <a:lumOff val="25000"/>
                </a:schemeClr>
              </a:solidFill>
              <a:latin typeface="Corbel" panose="020B0503020204020204" pitchFamily="34" charset="0"/>
            </a:endParaRPr>
          </a:p>
          <a:p>
            <a:pPr>
              <a:lnSpc>
                <a:spcPct val="80000"/>
              </a:lnSpc>
            </a:pPr>
            <a:r>
              <a:rPr kumimoji="1" lang="en-US" altLang="ko-KR" sz="2400" dirty="0">
                <a:solidFill>
                  <a:schemeClr val="tx1">
                    <a:lumMod val="75000"/>
                    <a:lumOff val="25000"/>
                  </a:schemeClr>
                </a:solidFill>
                <a:latin typeface="Corbel" panose="020B0503020204020204" pitchFamily="34" charset="0"/>
              </a:rPr>
              <a:t>Kim</a:t>
            </a:r>
          </a:p>
        </p:txBody>
      </p:sp>
      <p:sp>
        <p:nvSpPr>
          <p:cNvPr id="24" name="직사각형 23">
            <a:extLst>
              <a:ext uri="{FF2B5EF4-FFF2-40B4-BE49-F238E27FC236}">
                <a16:creationId xmlns:a16="http://schemas.microsoft.com/office/drawing/2014/main" id="{1CC8E0D9-B3A8-8542-A5A3-E764A78A2ACB}"/>
              </a:ext>
            </a:extLst>
          </p:cNvPr>
          <p:cNvSpPr/>
          <p:nvPr/>
        </p:nvSpPr>
        <p:spPr>
          <a:xfrm>
            <a:off x="431392" y="2785763"/>
            <a:ext cx="5664199" cy="784830"/>
          </a:xfrm>
          <a:prstGeom prst="rect">
            <a:avLst/>
          </a:prstGeom>
        </p:spPr>
        <p:txBody>
          <a:bodyPr wrap="square">
            <a:spAutoFit/>
          </a:bodyPr>
          <a:lstStyle/>
          <a:p>
            <a:r>
              <a:rPr lang="en" altLang="ko-KR" sz="2400" dirty="0">
                <a:solidFill>
                  <a:schemeClr val="tx1">
                    <a:lumMod val="85000"/>
                    <a:lumOff val="15000"/>
                  </a:schemeClr>
                </a:solidFill>
                <a:latin typeface="Corbel" panose="020B0503020204020204" pitchFamily="34" charset="0"/>
              </a:rPr>
              <a:t>NAACL-HLT 2019</a:t>
            </a:r>
          </a:p>
          <a:p>
            <a:r>
              <a:rPr lang="en" altLang="ko-KR" sz="2100" i="1" dirty="0">
                <a:solidFill>
                  <a:schemeClr val="bg1"/>
                </a:solidFill>
                <a:latin typeface="Corbel" panose="020B0503020204020204" pitchFamily="34" charset="0"/>
              </a:rPr>
              <a:t>(Selected for oral presentation)</a:t>
            </a:r>
          </a:p>
        </p:txBody>
      </p:sp>
      <p:pic>
        <p:nvPicPr>
          <p:cNvPr id="14" name="그림 13">
            <a:extLst>
              <a:ext uri="{FF2B5EF4-FFF2-40B4-BE49-F238E27FC236}">
                <a16:creationId xmlns:a16="http://schemas.microsoft.com/office/drawing/2014/main" id="{368C2753-CD87-AC4E-9850-15D7D6F47934}"/>
              </a:ext>
            </a:extLst>
          </p:cNvPr>
          <p:cNvPicPr>
            <a:picLocks noChangeAspect="1"/>
          </p:cNvPicPr>
          <p:nvPr/>
        </p:nvPicPr>
        <p:blipFill rotWithShape="1">
          <a:blip r:embed="rId8"/>
          <a:srcRect l="1858" t="10687" r="70530" b="7922"/>
          <a:stretch/>
        </p:blipFill>
        <p:spPr>
          <a:xfrm>
            <a:off x="3458178" y="5640405"/>
            <a:ext cx="985125" cy="932400"/>
          </a:xfrm>
          <a:prstGeom prst="rect">
            <a:avLst/>
          </a:prstGeom>
        </p:spPr>
      </p:pic>
      <p:pic>
        <p:nvPicPr>
          <p:cNvPr id="17" name="그림 16">
            <a:extLst>
              <a:ext uri="{FF2B5EF4-FFF2-40B4-BE49-F238E27FC236}">
                <a16:creationId xmlns:a16="http://schemas.microsoft.com/office/drawing/2014/main" id="{3D34AB50-5478-0C46-9050-A7C01ED14716}"/>
              </a:ext>
            </a:extLst>
          </p:cNvPr>
          <p:cNvPicPr>
            <a:picLocks noChangeAspect="1"/>
          </p:cNvPicPr>
          <p:nvPr/>
        </p:nvPicPr>
        <p:blipFill rotWithShape="1">
          <a:blip r:embed="rId8"/>
          <a:srcRect l="30172" t="20524" b="19491"/>
          <a:stretch/>
        </p:blipFill>
        <p:spPr>
          <a:xfrm>
            <a:off x="4462700" y="5784980"/>
            <a:ext cx="2332078" cy="643249"/>
          </a:xfrm>
          <a:prstGeom prst="rect">
            <a:avLst/>
          </a:prstGeom>
        </p:spPr>
      </p:pic>
      <p:pic>
        <p:nvPicPr>
          <p:cNvPr id="18" name="그림 17">
            <a:extLst>
              <a:ext uri="{FF2B5EF4-FFF2-40B4-BE49-F238E27FC236}">
                <a16:creationId xmlns:a16="http://schemas.microsoft.com/office/drawing/2014/main" id="{66C65329-53E1-934C-946F-667AF21AB6E5}"/>
              </a:ext>
            </a:extLst>
          </p:cNvPr>
          <p:cNvPicPr>
            <a:picLocks noChangeAspect="1"/>
          </p:cNvPicPr>
          <p:nvPr/>
        </p:nvPicPr>
        <p:blipFill>
          <a:blip r:embed="rId9"/>
          <a:stretch>
            <a:fillRect/>
          </a:stretch>
        </p:blipFill>
        <p:spPr>
          <a:xfrm>
            <a:off x="9979745" y="3992894"/>
            <a:ext cx="1817652" cy="2518642"/>
          </a:xfrm>
          <a:prstGeom prst="rect">
            <a:avLst/>
          </a:prstGeom>
        </p:spPr>
      </p:pic>
    </p:spTree>
    <p:extLst>
      <p:ext uri="{BB962C8B-B14F-4D97-AF65-F5344CB8AC3E}">
        <p14:creationId xmlns:p14="http://schemas.microsoft.com/office/powerpoint/2010/main" val="1507982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A937ED-8E2F-4545-A7A0-26E9E8D33C89}"/>
              </a:ext>
            </a:extLst>
          </p:cNvPr>
          <p:cNvPicPr>
            <a:picLocks noChangeAspect="1"/>
          </p:cNvPicPr>
          <p:nvPr/>
        </p:nvPicPr>
        <p:blipFill>
          <a:blip r:embed="rId3"/>
          <a:stretch>
            <a:fillRect/>
          </a:stretch>
        </p:blipFill>
        <p:spPr>
          <a:xfrm>
            <a:off x="577700" y="466678"/>
            <a:ext cx="3255087" cy="1053780"/>
          </a:xfrm>
          <a:prstGeom prst="rect">
            <a:avLst/>
          </a:prstGeom>
        </p:spPr>
      </p:pic>
      <p:sp>
        <p:nvSpPr>
          <p:cNvPr id="4" name="직사각형 3">
            <a:extLst>
              <a:ext uri="{FF2B5EF4-FFF2-40B4-BE49-F238E27FC236}">
                <a16:creationId xmlns:a16="http://schemas.microsoft.com/office/drawing/2014/main" id="{0F18F63A-AD98-4B4D-B520-398F3A6BC912}"/>
              </a:ext>
            </a:extLst>
          </p:cNvPr>
          <p:cNvSpPr/>
          <p:nvPr/>
        </p:nvSpPr>
        <p:spPr>
          <a:xfrm>
            <a:off x="3979106" y="556803"/>
            <a:ext cx="2829621" cy="861774"/>
          </a:xfrm>
          <a:prstGeom prst="rect">
            <a:avLst/>
          </a:prstGeom>
        </p:spPr>
        <p:txBody>
          <a:bodyPr wrap="square">
            <a:spAutoFit/>
          </a:bodyPr>
          <a:lstStyle/>
          <a:p>
            <a:r>
              <a:rPr kumimoji="1" lang="en-US" altLang="ko-KR" sz="5000" dirty="0">
                <a:latin typeface="Verdana" panose="020B0604030504040204" pitchFamily="34" charset="0"/>
                <a:ea typeface="Verdana" panose="020B0604030504040204" pitchFamily="34" charset="0"/>
                <a:cs typeface="Verdana" panose="020B0604030504040204" pitchFamily="34" charset="0"/>
              </a:rPr>
              <a:t>TIFU</a:t>
            </a:r>
            <a:endParaRPr lang="ko-KR" altLang="en-US" sz="5000" dirty="0">
              <a:latin typeface="Verdana" panose="020B0604030504040204" pitchFamily="34" charset="0"/>
              <a:cs typeface="Verdana" panose="020B0604030504040204" pitchFamily="34" charset="0"/>
            </a:endParaRPr>
          </a:p>
        </p:txBody>
      </p:sp>
      <p:pic>
        <p:nvPicPr>
          <p:cNvPr id="15" name="그림 14">
            <a:extLst>
              <a:ext uri="{FF2B5EF4-FFF2-40B4-BE49-F238E27FC236}">
                <a16:creationId xmlns:a16="http://schemas.microsoft.com/office/drawing/2014/main" id="{7184EA6B-61DD-F543-8E21-FA163D72B71D}"/>
              </a:ext>
            </a:extLst>
          </p:cNvPr>
          <p:cNvPicPr>
            <a:picLocks noChangeAspect="1"/>
          </p:cNvPicPr>
          <p:nvPr/>
        </p:nvPicPr>
        <p:blipFill>
          <a:blip r:embed="rId4"/>
          <a:stretch>
            <a:fillRect/>
          </a:stretch>
        </p:blipFill>
        <p:spPr>
          <a:xfrm>
            <a:off x="2374424" y="1913860"/>
            <a:ext cx="9512776" cy="4944140"/>
          </a:xfrm>
          <a:prstGeom prst="rect">
            <a:avLst/>
          </a:prstGeom>
        </p:spPr>
      </p:pic>
      <p:sp>
        <p:nvSpPr>
          <p:cNvPr id="16" name="직사각형 15">
            <a:extLst>
              <a:ext uri="{FF2B5EF4-FFF2-40B4-BE49-F238E27FC236}">
                <a16:creationId xmlns:a16="http://schemas.microsoft.com/office/drawing/2014/main" id="{10EED761-5F2C-FC48-AF16-68817EE1B66A}"/>
              </a:ext>
            </a:extLst>
          </p:cNvPr>
          <p:cNvSpPr/>
          <p:nvPr/>
        </p:nvSpPr>
        <p:spPr>
          <a:xfrm>
            <a:off x="2943449" y="2428131"/>
            <a:ext cx="8388000" cy="225257"/>
          </a:xfrm>
          <a:prstGeom prst="rect">
            <a:avLst/>
          </a:prstGeom>
          <a:solidFill>
            <a:srgbClr val="688A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A71DCBBC-0F26-1A41-B571-9C4EEDB1338A}"/>
              </a:ext>
            </a:extLst>
          </p:cNvPr>
          <p:cNvSpPr/>
          <p:nvPr/>
        </p:nvSpPr>
        <p:spPr>
          <a:xfrm>
            <a:off x="2946993" y="2686857"/>
            <a:ext cx="464400" cy="225257"/>
          </a:xfrm>
          <a:prstGeom prst="rect">
            <a:avLst/>
          </a:prstGeom>
          <a:solidFill>
            <a:srgbClr val="688A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5725F68-1DDB-F04F-B659-289D0E113F86}"/>
              </a:ext>
            </a:extLst>
          </p:cNvPr>
          <p:cNvSpPr/>
          <p:nvPr/>
        </p:nvSpPr>
        <p:spPr>
          <a:xfrm>
            <a:off x="2943449" y="6257427"/>
            <a:ext cx="8388000" cy="225257"/>
          </a:xfrm>
          <a:prstGeom prst="rect">
            <a:avLst/>
          </a:prstGeom>
          <a:solidFill>
            <a:srgbClr val="688A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0E2A88E-EB56-874C-BDE4-425A34299838}"/>
              </a:ext>
            </a:extLst>
          </p:cNvPr>
          <p:cNvSpPr/>
          <p:nvPr/>
        </p:nvSpPr>
        <p:spPr>
          <a:xfrm>
            <a:off x="2946993" y="6505520"/>
            <a:ext cx="2772000" cy="225257"/>
          </a:xfrm>
          <a:prstGeom prst="rect">
            <a:avLst/>
          </a:prstGeom>
          <a:solidFill>
            <a:srgbClr val="688A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F3C8D553-3C55-A044-AE00-DF8528FDB97A}"/>
              </a:ext>
            </a:extLst>
          </p:cNvPr>
          <p:cNvSpPr/>
          <p:nvPr/>
        </p:nvSpPr>
        <p:spPr>
          <a:xfrm>
            <a:off x="357325" y="2237889"/>
            <a:ext cx="1688283" cy="830997"/>
          </a:xfrm>
          <a:prstGeom prst="rect">
            <a:avLst/>
          </a:prstGeom>
        </p:spPr>
        <p:txBody>
          <a:bodyPr wrap="none">
            <a:spAutoFit/>
          </a:bodyPr>
          <a:lstStyle/>
          <a:p>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Short</a:t>
            </a:r>
          </a:p>
          <a:p>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Summary</a:t>
            </a:r>
            <a:endParaRPr lang="ko-KR" altLang="en-US" sz="2400" dirty="0"/>
          </a:p>
        </p:txBody>
      </p:sp>
      <p:sp>
        <p:nvSpPr>
          <p:cNvPr id="21" name="직사각형 20">
            <a:extLst>
              <a:ext uri="{FF2B5EF4-FFF2-40B4-BE49-F238E27FC236}">
                <a16:creationId xmlns:a16="http://schemas.microsoft.com/office/drawing/2014/main" id="{99F0A147-872D-F64D-9558-6ECF7FB9578B}"/>
              </a:ext>
            </a:extLst>
          </p:cNvPr>
          <p:cNvSpPr/>
          <p:nvPr/>
        </p:nvSpPr>
        <p:spPr>
          <a:xfrm>
            <a:off x="357324" y="5954556"/>
            <a:ext cx="1688283" cy="830997"/>
          </a:xfrm>
          <a:prstGeom prst="rect">
            <a:avLst/>
          </a:prstGeom>
        </p:spPr>
        <p:txBody>
          <a:bodyPr wrap="none">
            <a:spAutoFit/>
          </a:bodyPr>
          <a:lstStyle/>
          <a:p>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Long</a:t>
            </a:r>
          </a:p>
          <a:p>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Summary</a:t>
            </a:r>
            <a:endParaRPr lang="ko-KR" altLang="en-US" sz="2400" dirty="0"/>
          </a:p>
        </p:txBody>
      </p:sp>
      <p:sp>
        <p:nvSpPr>
          <p:cNvPr id="11" name="직사각형 10">
            <a:extLst>
              <a:ext uri="{FF2B5EF4-FFF2-40B4-BE49-F238E27FC236}">
                <a16:creationId xmlns:a16="http://schemas.microsoft.com/office/drawing/2014/main" id="{1D2894FA-F72E-024D-A456-57972CA3860F}"/>
              </a:ext>
            </a:extLst>
          </p:cNvPr>
          <p:cNvSpPr/>
          <p:nvPr/>
        </p:nvSpPr>
        <p:spPr>
          <a:xfrm>
            <a:off x="357324" y="4096222"/>
            <a:ext cx="1252266" cy="830997"/>
          </a:xfrm>
          <a:prstGeom prst="rect">
            <a:avLst/>
          </a:prstGeom>
        </p:spPr>
        <p:txBody>
          <a:bodyPr wrap="none">
            <a:spAutoFit/>
          </a:bodyPr>
          <a:lstStyle/>
          <a:p>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Source</a:t>
            </a:r>
          </a:p>
          <a:p>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Text</a:t>
            </a:r>
            <a:endParaRPr lang="ko-KR" altLang="en-US" sz="2400" dirty="0"/>
          </a:p>
        </p:txBody>
      </p:sp>
    </p:spTree>
    <p:extLst>
      <p:ext uri="{BB962C8B-B14F-4D97-AF65-F5344CB8AC3E}">
        <p14:creationId xmlns:p14="http://schemas.microsoft.com/office/powerpoint/2010/main" val="169214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P spid="21"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46B74E6-26B1-FD46-8726-757A6A8CBE6C}"/>
              </a:ext>
            </a:extLst>
          </p:cNvPr>
          <p:cNvPicPr>
            <a:picLocks noChangeAspect="1"/>
          </p:cNvPicPr>
          <p:nvPr/>
        </p:nvPicPr>
        <p:blipFill>
          <a:blip r:embed="rId3"/>
          <a:stretch>
            <a:fillRect/>
          </a:stretch>
        </p:blipFill>
        <p:spPr>
          <a:xfrm>
            <a:off x="8729922" y="559412"/>
            <a:ext cx="2574943" cy="6298588"/>
          </a:xfrm>
          <a:prstGeom prst="rect">
            <a:avLst/>
          </a:prstGeom>
        </p:spPr>
      </p:pic>
      <p:pic>
        <p:nvPicPr>
          <p:cNvPr id="3" name="그림 2">
            <a:extLst>
              <a:ext uri="{FF2B5EF4-FFF2-40B4-BE49-F238E27FC236}">
                <a16:creationId xmlns:a16="http://schemas.microsoft.com/office/drawing/2014/main" id="{03A937ED-8E2F-4545-A7A0-26E9E8D33C89}"/>
              </a:ext>
            </a:extLst>
          </p:cNvPr>
          <p:cNvPicPr>
            <a:picLocks noChangeAspect="1"/>
          </p:cNvPicPr>
          <p:nvPr/>
        </p:nvPicPr>
        <p:blipFill>
          <a:blip r:embed="rId4"/>
          <a:stretch>
            <a:fillRect/>
          </a:stretch>
        </p:blipFill>
        <p:spPr>
          <a:xfrm>
            <a:off x="577700" y="466678"/>
            <a:ext cx="3255087" cy="1053780"/>
          </a:xfrm>
          <a:prstGeom prst="rect">
            <a:avLst/>
          </a:prstGeom>
        </p:spPr>
      </p:pic>
      <p:sp>
        <p:nvSpPr>
          <p:cNvPr id="4" name="직사각형 3">
            <a:extLst>
              <a:ext uri="{FF2B5EF4-FFF2-40B4-BE49-F238E27FC236}">
                <a16:creationId xmlns:a16="http://schemas.microsoft.com/office/drawing/2014/main" id="{0F18F63A-AD98-4B4D-B520-398F3A6BC912}"/>
              </a:ext>
            </a:extLst>
          </p:cNvPr>
          <p:cNvSpPr/>
          <p:nvPr/>
        </p:nvSpPr>
        <p:spPr>
          <a:xfrm>
            <a:off x="3979106" y="556803"/>
            <a:ext cx="2829621" cy="861774"/>
          </a:xfrm>
          <a:prstGeom prst="rect">
            <a:avLst/>
          </a:prstGeom>
        </p:spPr>
        <p:txBody>
          <a:bodyPr wrap="square">
            <a:spAutoFit/>
          </a:bodyPr>
          <a:lstStyle/>
          <a:p>
            <a:r>
              <a:rPr kumimoji="1" lang="en-US" altLang="ko-KR" sz="5000" dirty="0">
                <a:latin typeface="Verdana" panose="020B0604030504040204" pitchFamily="34" charset="0"/>
                <a:ea typeface="Verdana" panose="020B0604030504040204" pitchFamily="34" charset="0"/>
                <a:cs typeface="Verdana" panose="020B0604030504040204" pitchFamily="34" charset="0"/>
              </a:rPr>
              <a:t>TIFU</a:t>
            </a:r>
            <a:endParaRPr lang="ko-KR" altLang="en-US" sz="5000" dirty="0">
              <a:latin typeface="Verdana" panose="020B0604030504040204" pitchFamily="34" charset="0"/>
              <a:cs typeface="Verdana" panose="020B0604030504040204" pitchFamily="34" charset="0"/>
            </a:endParaRPr>
          </a:p>
        </p:txBody>
      </p:sp>
      <p:sp>
        <p:nvSpPr>
          <p:cNvPr id="16" name="직사각형 15">
            <a:extLst>
              <a:ext uri="{FF2B5EF4-FFF2-40B4-BE49-F238E27FC236}">
                <a16:creationId xmlns:a16="http://schemas.microsoft.com/office/drawing/2014/main" id="{10EED761-5F2C-FC48-AF16-68817EE1B66A}"/>
              </a:ext>
            </a:extLst>
          </p:cNvPr>
          <p:cNvSpPr/>
          <p:nvPr/>
        </p:nvSpPr>
        <p:spPr>
          <a:xfrm>
            <a:off x="8846288" y="1747648"/>
            <a:ext cx="2328531" cy="315069"/>
          </a:xfrm>
          <a:prstGeom prst="rect">
            <a:avLst/>
          </a:prstGeom>
          <a:solidFill>
            <a:srgbClr val="688A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직사각형 10">
            <a:extLst>
              <a:ext uri="{FF2B5EF4-FFF2-40B4-BE49-F238E27FC236}">
                <a16:creationId xmlns:a16="http://schemas.microsoft.com/office/drawing/2014/main" id="{72373A25-14A7-B344-A4B6-24B9B8283427}"/>
              </a:ext>
            </a:extLst>
          </p:cNvPr>
          <p:cNvSpPr/>
          <p:nvPr/>
        </p:nvSpPr>
        <p:spPr>
          <a:xfrm>
            <a:off x="8853127" y="5305647"/>
            <a:ext cx="2328531" cy="225257"/>
          </a:xfrm>
          <a:prstGeom prst="rect">
            <a:avLst/>
          </a:prstGeom>
          <a:solidFill>
            <a:srgbClr val="688A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TextBox 11">
            <a:extLst>
              <a:ext uri="{FF2B5EF4-FFF2-40B4-BE49-F238E27FC236}">
                <a16:creationId xmlns:a16="http://schemas.microsoft.com/office/drawing/2014/main" id="{5E2136FA-4F44-3345-BEF9-5C806C34EC3F}"/>
              </a:ext>
            </a:extLst>
          </p:cNvPr>
          <p:cNvSpPr txBox="1"/>
          <p:nvPr/>
        </p:nvSpPr>
        <p:spPr>
          <a:xfrm>
            <a:off x="570362" y="1873980"/>
            <a:ext cx="7233936" cy="830997"/>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Rule #3</a:t>
            </a:r>
          </a:p>
          <a:p>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All posts and </a:t>
            </a:r>
            <a:r>
              <a:rPr kumimoji="1" lang="en-US" altLang="ko-KR" sz="2400" i="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titles</a:t>
            </a:r>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t>
            </a:r>
            <a:r>
              <a:rPr kumimoji="1" lang="en-US" altLang="ko-KR"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must</a:t>
            </a:r>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include </a:t>
            </a:r>
            <a:r>
              <a:rPr kumimoji="1" lang="en-US" altLang="ko-KR" sz="2400" i="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full context</a:t>
            </a:r>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6" name="직사각형 5">
            <a:extLst>
              <a:ext uri="{FF2B5EF4-FFF2-40B4-BE49-F238E27FC236}">
                <a16:creationId xmlns:a16="http://schemas.microsoft.com/office/drawing/2014/main" id="{F89247EA-8912-2F4D-832C-398BEC47B389}"/>
              </a:ext>
            </a:extLst>
          </p:cNvPr>
          <p:cNvSpPr/>
          <p:nvPr/>
        </p:nvSpPr>
        <p:spPr>
          <a:xfrm>
            <a:off x="1199635" y="4987001"/>
            <a:ext cx="6070389" cy="1200329"/>
          </a:xfrm>
          <a:prstGeom prst="rect">
            <a:avLst/>
          </a:prstGeom>
        </p:spPr>
        <p:txBody>
          <a:bodyPr wrap="square">
            <a:spAutoFit/>
          </a:bodyPr>
          <a:lstStyle/>
          <a:p>
            <a:pPr algn="ctr"/>
            <a:r>
              <a:rPr kumimoji="1" lang="en-US" altLang="ko-KR" sz="36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Great conditions for </a:t>
            </a:r>
          </a:p>
          <a:p>
            <a:pPr algn="ctr"/>
            <a:r>
              <a:rPr kumimoji="1" lang="en-US" altLang="ko-KR" sz="36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 summarization dataset!</a:t>
            </a:r>
            <a:endParaRPr kumimoji="1" lang="ko-KR" altLang="en-US" sz="4000" b="1" dirty="0">
              <a:solidFill>
                <a:schemeClr val="tx1">
                  <a:lumMod val="85000"/>
                  <a:lumOff val="15000"/>
                </a:schemeClr>
              </a:solidFill>
              <a:latin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DDB21AC5-50FE-1149-8756-4CD051445CF4}"/>
              </a:ext>
            </a:extLst>
          </p:cNvPr>
          <p:cNvSpPr txBox="1"/>
          <p:nvPr/>
        </p:nvSpPr>
        <p:spPr>
          <a:xfrm>
            <a:off x="570361" y="2926870"/>
            <a:ext cx="7233936" cy="830997"/>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Rule #8</a:t>
            </a:r>
          </a:p>
          <a:p>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All posts </a:t>
            </a:r>
            <a:r>
              <a:rPr kumimoji="1" lang="en-US" altLang="ko-KR"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must</a:t>
            </a:r>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end with a </a:t>
            </a:r>
            <a:r>
              <a:rPr kumimoji="1" lang="en-US" altLang="ko-KR" sz="2400" i="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TL;DR</a:t>
            </a:r>
            <a:endParaRPr kumimoji="1" lang="en-US" altLang="ko-KR" sz="1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5A741ACB-0C84-2045-A404-D543C9165A01}"/>
              </a:ext>
            </a:extLst>
          </p:cNvPr>
          <p:cNvSpPr txBox="1"/>
          <p:nvPr/>
        </p:nvSpPr>
        <p:spPr>
          <a:xfrm>
            <a:off x="570361" y="4180511"/>
            <a:ext cx="7233936" cy="461665"/>
          </a:xfrm>
          <a:prstGeom prst="rect">
            <a:avLst/>
          </a:prstGeom>
          <a:noFill/>
        </p:spPr>
        <p:txBody>
          <a:bodyPr wrap="square" rtlCol="0">
            <a:spAutoFit/>
          </a:bodyPr>
          <a:lstStyle/>
          <a:p>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Or else </a:t>
            </a:r>
            <a:r>
              <a:rPr kumimoji="1" lang="en-US" altLang="ko-KR" sz="2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removed</a:t>
            </a:r>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endParaRPr kumimoji="1" lang="ko-KR" altLang="en-US" sz="2400" b="1" dirty="0">
              <a:solidFill>
                <a:schemeClr val="tx1">
                  <a:lumMod val="85000"/>
                  <a:lumOff val="15000"/>
                </a:schemeClr>
              </a:solidFill>
              <a:latin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2679BD74-94B4-5442-8C32-329F2CD8624D}"/>
              </a:ext>
            </a:extLst>
          </p:cNvPr>
          <p:cNvSpPr txBox="1"/>
          <p:nvPr/>
        </p:nvSpPr>
        <p:spPr>
          <a:xfrm>
            <a:off x="3634942" y="3665881"/>
            <a:ext cx="3105052" cy="400110"/>
          </a:xfrm>
          <a:prstGeom prst="rect">
            <a:avLst/>
          </a:prstGeom>
          <a:noFill/>
        </p:spPr>
        <p:txBody>
          <a:bodyPr wrap="square" rtlCol="0">
            <a:spAutoFit/>
          </a:bodyPr>
          <a:lstStyle/>
          <a:p>
            <a:pPr algn="ctr"/>
            <a:r>
              <a:rPr kumimoji="1" lang="en-US" altLang="ko-KR" sz="20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(Too Long Didn’t Read)</a:t>
            </a:r>
          </a:p>
        </p:txBody>
      </p:sp>
    </p:spTree>
    <p:extLst>
      <p:ext uri="{BB962C8B-B14F-4D97-AF65-F5344CB8AC3E}">
        <p14:creationId xmlns:p14="http://schemas.microsoft.com/office/powerpoint/2010/main" val="417973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9" grpId="0"/>
      <p:bldP spid="10"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A937ED-8E2F-4545-A7A0-26E9E8D33C89}"/>
              </a:ext>
            </a:extLst>
          </p:cNvPr>
          <p:cNvPicPr>
            <a:picLocks noChangeAspect="1"/>
          </p:cNvPicPr>
          <p:nvPr/>
        </p:nvPicPr>
        <p:blipFill>
          <a:blip r:embed="rId3"/>
          <a:stretch>
            <a:fillRect/>
          </a:stretch>
        </p:blipFill>
        <p:spPr>
          <a:xfrm>
            <a:off x="577700" y="466678"/>
            <a:ext cx="3255087" cy="1053780"/>
          </a:xfrm>
          <a:prstGeom prst="rect">
            <a:avLst/>
          </a:prstGeom>
        </p:spPr>
      </p:pic>
      <p:sp>
        <p:nvSpPr>
          <p:cNvPr id="4" name="직사각형 3">
            <a:extLst>
              <a:ext uri="{FF2B5EF4-FFF2-40B4-BE49-F238E27FC236}">
                <a16:creationId xmlns:a16="http://schemas.microsoft.com/office/drawing/2014/main" id="{0F18F63A-AD98-4B4D-B520-398F3A6BC912}"/>
              </a:ext>
            </a:extLst>
          </p:cNvPr>
          <p:cNvSpPr/>
          <p:nvPr/>
        </p:nvSpPr>
        <p:spPr>
          <a:xfrm>
            <a:off x="3979106" y="556803"/>
            <a:ext cx="2829621" cy="861774"/>
          </a:xfrm>
          <a:prstGeom prst="rect">
            <a:avLst/>
          </a:prstGeom>
        </p:spPr>
        <p:txBody>
          <a:bodyPr wrap="square">
            <a:spAutoFit/>
          </a:bodyPr>
          <a:lstStyle/>
          <a:p>
            <a:r>
              <a:rPr kumimoji="1" lang="en-US" altLang="ko-KR" sz="5000" dirty="0">
                <a:latin typeface="Verdana" panose="020B0604030504040204" pitchFamily="34" charset="0"/>
                <a:ea typeface="Verdana" panose="020B0604030504040204" pitchFamily="34" charset="0"/>
                <a:cs typeface="Verdana" panose="020B0604030504040204" pitchFamily="34" charset="0"/>
              </a:rPr>
              <a:t>TIFU:</a:t>
            </a:r>
            <a:endParaRPr lang="ko-KR" altLang="en-US" sz="5000" dirty="0">
              <a:latin typeface="Verdana" panose="020B0604030504040204" pitchFamily="34" charset="0"/>
              <a:cs typeface="Verdana" panose="020B0604030504040204" pitchFamily="34" charset="0"/>
            </a:endParaRPr>
          </a:p>
        </p:txBody>
      </p:sp>
      <p:pic>
        <p:nvPicPr>
          <p:cNvPr id="7" name="그림 6">
            <a:extLst>
              <a:ext uri="{FF2B5EF4-FFF2-40B4-BE49-F238E27FC236}">
                <a16:creationId xmlns:a16="http://schemas.microsoft.com/office/drawing/2014/main" id="{58B70D88-22BA-A042-8A37-B4150EE8EBA5}"/>
              </a:ext>
            </a:extLst>
          </p:cNvPr>
          <p:cNvPicPr>
            <a:picLocks noChangeAspect="1"/>
          </p:cNvPicPr>
          <p:nvPr/>
        </p:nvPicPr>
        <p:blipFill rotWithShape="1">
          <a:blip r:embed="rId4"/>
          <a:srcRect b="43981"/>
          <a:stretch/>
        </p:blipFill>
        <p:spPr>
          <a:xfrm>
            <a:off x="1138348" y="2141071"/>
            <a:ext cx="9915304" cy="1836808"/>
          </a:xfrm>
          <a:prstGeom prst="rect">
            <a:avLst/>
          </a:prstGeom>
        </p:spPr>
      </p:pic>
      <p:sp>
        <p:nvSpPr>
          <p:cNvPr id="8" name="직사각형 7">
            <a:extLst>
              <a:ext uri="{FF2B5EF4-FFF2-40B4-BE49-F238E27FC236}">
                <a16:creationId xmlns:a16="http://schemas.microsoft.com/office/drawing/2014/main" id="{A3F2DAD5-2591-324D-B380-CFA0418E1069}"/>
              </a:ext>
            </a:extLst>
          </p:cNvPr>
          <p:cNvSpPr/>
          <p:nvPr/>
        </p:nvSpPr>
        <p:spPr>
          <a:xfrm>
            <a:off x="1601164" y="3993268"/>
            <a:ext cx="8260466" cy="2062103"/>
          </a:xfrm>
          <a:prstGeom prst="rect">
            <a:avLst/>
          </a:prstGeom>
        </p:spPr>
        <p:txBody>
          <a:bodyPr wrap="square">
            <a:spAutoFit/>
          </a:bodyPr>
          <a:lstStyle/>
          <a:p>
            <a:pPr marL="342900" indent="-342900">
              <a:buFont typeface="Arial" panose="020B0604020202020204" pitchFamily="34" charset="0"/>
              <a:buChar char="•"/>
            </a:pPr>
            <a:r>
              <a:rPr lang="en-US" altLang="ko-KR" sz="2800" dirty="0">
                <a:solidFill>
                  <a:schemeClr val="tx1">
                    <a:lumMod val="85000"/>
                    <a:lumOff val="15000"/>
                  </a:schemeClr>
                </a:solidFill>
                <a:latin typeface="Corbel" panose="020B0503020204020204" pitchFamily="34" charset="0"/>
                <a:ea typeface="Verdana" panose="020B0604030504040204" pitchFamily="34" charset="0"/>
                <a:cs typeface="Verdana" panose="020B0604030504040204" pitchFamily="34" charset="0"/>
              </a:rPr>
              <a:t>Total of </a:t>
            </a:r>
            <a:r>
              <a:rPr lang="en-US" altLang="ko-KR" sz="4400" b="1" dirty="0">
                <a:solidFill>
                  <a:schemeClr val="tx1">
                    <a:lumMod val="85000"/>
                    <a:lumOff val="15000"/>
                  </a:schemeClr>
                </a:solidFill>
                <a:latin typeface="Corbel" panose="020B0503020204020204" pitchFamily="34" charset="0"/>
                <a:ea typeface="Verdana" panose="020B0604030504040204" pitchFamily="34" charset="0"/>
                <a:cs typeface="Verdana" panose="020B0604030504040204" pitchFamily="34" charset="0"/>
              </a:rPr>
              <a:t>120k</a:t>
            </a:r>
            <a:r>
              <a:rPr lang="en-US" altLang="ko-KR" sz="2800" dirty="0">
                <a:solidFill>
                  <a:schemeClr val="tx1">
                    <a:lumMod val="85000"/>
                    <a:lumOff val="15000"/>
                  </a:schemeClr>
                </a:solidFill>
                <a:latin typeface="Corbel" panose="020B0503020204020204" pitchFamily="34" charset="0"/>
                <a:ea typeface="Verdana" panose="020B0604030504040204" pitchFamily="34" charset="0"/>
                <a:cs typeface="Verdana" panose="020B0604030504040204" pitchFamily="34" charset="0"/>
              </a:rPr>
              <a:t> source text–summary pairs</a:t>
            </a:r>
          </a:p>
          <a:p>
            <a:pPr marL="342900" indent="-342900">
              <a:buFont typeface="Arial" panose="020B0604020202020204" pitchFamily="34" charset="0"/>
              <a:buChar char="•"/>
            </a:pPr>
            <a:r>
              <a:rPr lang="ko-KR" altLang="en-US" sz="2800" dirty="0" err="1">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Vocabulary</a:t>
            </a:r>
            <a:r>
              <a:rPr lang="ko-KR" altLang="en-US" sz="2800" dirty="0">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 </a:t>
            </a:r>
            <a:r>
              <a:rPr lang="ko-KR" altLang="en-US" sz="2800" dirty="0" err="1">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size</a:t>
            </a:r>
            <a:r>
              <a:rPr lang="en-US" altLang="ko-KR" sz="2800" dirty="0">
                <a:solidFill>
                  <a:schemeClr val="tx1">
                    <a:lumMod val="85000"/>
                    <a:lumOff val="15000"/>
                  </a:schemeClr>
                </a:solidFill>
                <a:latin typeface="Corbel" panose="020B0503020204020204" pitchFamily="34" charset="0"/>
                <a:ea typeface="Verdana" panose="020B0604030504040204" pitchFamily="34" charset="0"/>
                <a:cs typeface="Verdana" panose="020B0604030504040204" pitchFamily="34" charset="0"/>
              </a:rPr>
              <a:t>:</a:t>
            </a:r>
            <a:r>
              <a:rPr lang="ko-KR" altLang="en-US" sz="2800" dirty="0">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 15k</a:t>
            </a:r>
            <a:r>
              <a:rPr lang="en-US" altLang="ko-KR" sz="2800" dirty="0">
                <a:solidFill>
                  <a:schemeClr val="tx1">
                    <a:lumMod val="85000"/>
                    <a:lumOff val="15000"/>
                  </a:schemeClr>
                </a:solidFill>
                <a:latin typeface="Corbel" panose="020B0503020204020204" pitchFamily="34" charset="0"/>
                <a:ea typeface="Verdana" panose="020B0604030504040204" pitchFamily="34" charset="0"/>
                <a:cs typeface="Verdana" panose="020B0604030504040204" pitchFamily="34" charset="0"/>
              </a:rPr>
              <a:t> (</a:t>
            </a:r>
            <a:r>
              <a:rPr lang="ko-KR" altLang="en-US" sz="2800" dirty="0" err="1">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no</a:t>
            </a:r>
            <a:r>
              <a:rPr lang="ko-KR" altLang="en-US" sz="2800" dirty="0">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 </a:t>
            </a:r>
            <a:r>
              <a:rPr lang="ko-KR" altLang="en-US" sz="2800" dirty="0" err="1">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consideration</a:t>
            </a:r>
            <a:r>
              <a:rPr lang="ko-KR" altLang="en-US" sz="2800" dirty="0">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 of OOV</a:t>
            </a:r>
            <a:r>
              <a:rPr lang="en-US" altLang="ko-KR" sz="2800" dirty="0">
                <a:solidFill>
                  <a:schemeClr val="tx1">
                    <a:lumMod val="85000"/>
                    <a:lumOff val="15000"/>
                  </a:schemeClr>
                </a:solidFill>
                <a:latin typeface="Corbel" panose="020B0503020204020204" pitchFamily="34" charset="0"/>
                <a:ea typeface="Verdana" panose="020B0604030504040204" pitchFamily="34" charset="0"/>
                <a:cs typeface="Verdana" panose="020B0604030504040204" pitchFamily="34" charset="0"/>
              </a:rPr>
              <a:t>)</a:t>
            </a:r>
            <a:endParaRPr lang="ko-KR" altLang="en-US" sz="2800" dirty="0">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endParaRPr>
          </a:p>
          <a:p>
            <a:pPr marL="342900" indent="-342900">
              <a:buFont typeface="Arial" panose="020B0604020202020204" pitchFamily="34" charset="0"/>
              <a:buChar char="•"/>
            </a:pPr>
            <a:r>
              <a:rPr lang="ko-KR" altLang="en-US" sz="2800" dirty="0" err="1">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Max</a:t>
            </a:r>
            <a:r>
              <a:rPr lang="ko-KR" altLang="en-US" sz="2800" dirty="0">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 </a:t>
            </a:r>
            <a:r>
              <a:rPr lang="en-US" altLang="ko-KR" sz="2800" dirty="0">
                <a:solidFill>
                  <a:schemeClr val="tx1">
                    <a:lumMod val="85000"/>
                    <a:lumOff val="15000"/>
                  </a:schemeClr>
                </a:solidFill>
                <a:latin typeface="Corbel" panose="020B0503020204020204" pitchFamily="34" charset="0"/>
                <a:ea typeface="Verdana" panose="020B0604030504040204" pitchFamily="34" charset="0"/>
                <a:cs typeface="Verdana" panose="020B0604030504040204" pitchFamily="34" charset="0"/>
              </a:rPr>
              <a:t>source text </a:t>
            </a:r>
            <a:r>
              <a:rPr lang="ko-KR" altLang="en-US" sz="2800" dirty="0" err="1">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length</a:t>
            </a:r>
            <a:r>
              <a:rPr lang="ko-KR" altLang="en-US" sz="2800" dirty="0">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 500</a:t>
            </a:r>
            <a:endParaRPr lang="en-US" altLang="ko-KR" sz="2800" dirty="0">
              <a:solidFill>
                <a:schemeClr val="tx1">
                  <a:lumMod val="85000"/>
                  <a:lumOff val="15000"/>
                </a:schemeClr>
              </a:solidFill>
              <a:latin typeface="Corbel" panose="020B050302020402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altLang="ko-KR" sz="2800" dirty="0">
                <a:solidFill>
                  <a:schemeClr val="tx1">
                    <a:lumMod val="85000"/>
                    <a:lumOff val="15000"/>
                  </a:schemeClr>
                </a:solidFill>
                <a:latin typeface="Corbel" panose="020B0503020204020204" pitchFamily="34" charset="0"/>
                <a:ea typeface="Verdana" panose="020B0604030504040204" pitchFamily="34" charset="0"/>
                <a:cs typeface="Verdana" panose="020B0604030504040204" pitchFamily="34" charset="0"/>
              </a:rPr>
              <a:t>M</a:t>
            </a:r>
            <a:r>
              <a:rPr lang="ko-KR" altLang="en-US" sz="2800" dirty="0" err="1">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ax</a:t>
            </a:r>
            <a:r>
              <a:rPr lang="ko-KR" altLang="en-US" sz="2800" dirty="0">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 </a:t>
            </a:r>
            <a:r>
              <a:rPr lang="ko-KR" altLang="en-US" sz="2800" dirty="0" err="1">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summary</a:t>
            </a:r>
            <a:r>
              <a:rPr lang="ko-KR" altLang="en-US" sz="2800" dirty="0">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 </a:t>
            </a:r>
            <a:r>
              <a:rPr lang="ko-KR" altLang="en-US" sz="2800" dirty="0" err="1">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length</a:t>
            </a:r>
            <a:r>
              <a:rPr lang="ko-KR" altLang="en-US" sz="2800" dirty="0">
                <a:solidFill>
                  <a:schemeClr val="tx1">
                    <a:lumMod val="85000"/>
                    <a:lumOff val="15000"/>
                  </a:schemeClr>
                </a:solidFill>
                <a:latin typeface="Corbel" panose="020B0503020204020204" pitchFamily="34" charset="0"/>
                <a:ea typeface="SpoqaHanSans Light" panose="020B0300000000000000" pitchFamily="34" charset="-128"/>
                <a:cs typeface="Verdana" panose="020B0604030504040204" pitchFamily="34" charset="0"/>
              </a:rPr>
              <a:t>: 20/50</a:t>
            </a:r>
          </a:p>
        </p:txBody>
      </p:sp>
      <p:sp>
        <p:nvSpPr>
          <p:cNvPr id="13" name="직사각형 12">
            <a:extLst>
              <a:ext uri="{FF2B5EF4-FFF2-40B4-BE49-F238E27FC236}">
                <a16:creationId xmlns:a16="http://schemas.microsoft.com/office/drawing/2014/main" id="{F76F5C74-26F1-A040-8654-1FB7D0B7E09E}"/>
              </a:ext>
            </a:extLst>
          </p:cNvPr>
          <p:cNvSpPr/>
          <p:nvPr/>
        </p:nvSpPr>
        <p:spPr>
          <a:xfrm>
            <a:off x="5956431" y="572191"/>
            <a:ext cx="4471118" cy="830997"/>
          </a:xfrm>
          <a:prstGeom prst="rect">
            <a:avLst/>
          </a:prstGeom>
        </p:spPr>
        <p:txBody>
          <a:bodyPr wrap="square">
            <a:spAutoFit/>
          </a:bodyPr>
          <a:lstStyle/>
          <a:p>
            <a:r>
              <a:rPr kumimoji="1" lang="en-US" altLang="ko-KR" sz="4800" dirty="0">
                <a:latin typeface="Corbel" panose="020B0503020204020204" pitchFamily="34" charset="0"/>
              </a:rPr>
              <a:t>Statistics</a:t>
            </a:r>
            <a:endParaRPr lang="ko-KR" altLang="en-US" sz="4800" dirty="0"/>
          </a:p>
        </p:txBody>
      </p:sp>
      <p:sp>
        <p:nvSpPr>
          <p:cNvPr id="9" name="텍스트 상자 6">
            <a:extLst>
              <a:ext uri="{FF2B5EF4-FFF2-40B4-BE49-F238E27FC236}">
                <a16:creationId xmlns:a16="http://schemas.microsoft.com/office/drawing/2014/main" id="{0F03225F-E755-1A4A-BC93-578F669E412E}"/>
              </a:ext>
            </a:extLst>
          </p:cNvPr>
          <p:cNvSpPr txBox="1"/>
          <p:nvPr/>
        </p:nvSpPr>
        <p:spPr>
          <a:xfrm>
            <a:off x="493023" y="2821123"/>
            <a:ext cx="1456900" cy="523220"/>
          </a:xfrm>
          <a:prstGeom prst="rect">
            <a:avLst/>
          </a:prstGeom>
          <a:noFill/>
        </p:spPr>
        <p:txBody>
          <a:bodyPr wrap="square" rtlCol="0">
            <a:spAutoFit/>
          </a:bodyPr>
          <a:lstStyle/>
          <a:p>
            <a:pPr algn="ctr"/>
            <a:r>
              <a:rPr kumimoji="1" lang="en-US" altLang="ko-KR" sz="2800" dirty="0">
                <a:latin typeface="Corbel" panose="020B0503020204020204" pitchFamily="34" charset="0"/>
                <a:ea typeface="Helvetica Neue" charset="0"/>
                <a:cs typeface="Times New Roman" panose="02020603050405020304" pitchFamily="18" charset="0"/>
              </a:rPr>
              <a:t>(Titles)</a:t>
            </a:r>
            <a:endParaRPr kumimoji="1" lang="ko-KR" altLang="en-US" sz="2800" dirty="0">
              <a:latin typeface="Corbel" panose="020B0503020204020204" pitchFamily="34" charset="0"/>
              <a:ea typeface="Helvetica Neue" charset="0"/>
              <a:cs typeface="Times New Roman" panose="02020603050405020304" pitchFamily="18" charset="0"/>
            </a:endParaRPr>
          </a:p>
        </p:txBody>
      </p:sp>
      <p:sp>
        <p:nvSpPr>
          <p:cNvPr id="10" name="텍스트 상자 6">
            <a:extLst>
              <a:ext uri="{FF2B5EF4-FFF2-40B4-BE49-F238E27FC236}">
                <a16:creationId xmlns:a16="http://schemas.microsoft.com/office/drawing/2014/main" id="{30DB3F37-7816-0548-ADA3-A111868632F9}"/>
              </a:ext>
            </a:extLst>
          </p:cNvPr>
          <p:cNvSpPr txBox="1"/>
          <p:nvPr/>
        </p:nvSpPr>
        <p:spPr>
          <a:xfrm>
            <a:off x="493023" y="3268696"/>
            <a:ext cx="1456900" cy="523220"/>
          </a:xfrm>
          <a:prstGeom prst="rect">
            <a:avLst/>
          </a:prstGeom>
          <a:noFill/>
        </p:spPr>
        <p:txBody>
          <a:bodyPr wrap="square" rtlCol="0">
            <a:spAutoFit/>
          </a:bodyPr>
          <a:lstStyle/>
          <a:p>
            <a:pPr algn="ctr"/>
            <a:r>
              <a:rPr kumimoji="1" lang="en-US" altLang="ko-KR" sz="2800" dirty="0">
                <a:latin typeface="Corbel" panose="020B0503020204020204" pitchFamily="34" charset="0"/>
                <a:ea typeface="Helvetica Neue" charset="0"/>
                <a:cs typeface="Times New Roman" panose="02020603050405020304" pitchFamily="18" charset="0"/>
              </a:rPr>
              <a:t>(TL;DR)</a:t>
            </a:r>
            <a:endParaRPr kumimoji="1" lang="ko-KR" altLang="en-US" sz="2800" dirty="0">
              <a:latin typeface="Corbel" panose="020B0503020204020204" pitchFamily="34" charset="0"/>
              <a:ea typeface="Helvetica Neue" charset="0"/>
              <a:cs typeface="Times New Roman" panose="02020603050405020304" pitchFamily="18" charset="0"/>
            </a:endParaRPr>
          </a:p>
        </p:txBody>
      </p:sp>
    </p:spTree>
    <p:extLst>
      <p:ext uri="{BB962C8B-B14F-4D97-AF65-F5344CB8AC3E}">
        <p14:creationId xmlns:p14="http://schemas.microsoft.com/office/powerpoint/2010/main" val="3110788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오른쪽 화살표[R] 12">
            <a:extLst>
              <a:ext uri="{FF2B5EF4-FFF2-40B4-BE49-F238E27FC236}">
                <a16:creationId xmlns:a16="http://schemas.microsoft.com/office/drawing/2014/main" id="{5F723C6A-C418-324E-8377-E1AFBC5B8771}"/>
              </a:ext>
            </a:extLst>
          </p:cNvPr>
          <p:cNvSpPr/>
          <p:nvPr/>
        </p:nvSpPr>
        <p:spPr>
          <a:xfrm flipH="1">
            <a:off x="6450111" y="2154173"/>
            <a:ext cx="490110" cy="347134"/>
          </a:xfrm>
          <a:prstGeom prst="rightArrow">
            <a:avLst/>
          </a:prstGeom>
          <a:pattFill prst="dkDnDiag">
            <a:fgClr>
              <a:srgbClr val="CC0000"/>
            </a:fgClr>
            <a:bgClr>
              <a:schemeClr val="bg1"/>
            </a:bgClr>
          </a:patt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C3CE09E2-609A-7A46-A207-50085F4616C5}"/>
              </a:ext>
            </a:extLst>
          </p:cNvPr>
          <p:cNvSpPr txBox="1"/>
          <p:nvPr/>
        </p:nvSpPr>
        <p:spPr>
          <a:xfrm>
            <a:off x="7340603" y="2010599"/>
            <a:ext cx="4013200" cy="923330"/>
          </a:xfrm>
          <a:prstGeom prst="rect">
            <a:avLst/>
          </a:prstGeom>
          <a:noFill/>
        </p:spPr>
        <p:txBody>
          <a:bodyPr wrap="square" rtlCol="0" anchor="ctr">
            <a:spAutoFit/>
          </a:bodyPr>
          <a:lstStyle/>
          <a:p>
            <a:r>
              <a:rPr lang="en" altLang="ko-KR" dirty="0">
                <a:latin typeface="Times New Roman" panose="02020603050405020304" pitchFamily="18" charset="0"/>
                <a:cs typeface="Times New Roman" panose="02020603050405020304" pitchFamily="18" charset="0"/>
              </a:rPr>
              <a:t>Morehouse College grads are surprised by a billionaire's promise to pay off their student loans</a:t>
            </a:r>
            <a:r>
              <a:rPr lang="en-US" altLang="ko-KR" dirty="0">
                <a:latin typeface="Times New Roman" panose="02020603050405020304" pitchFamily="18" charset="0"/>
                <a:cs typeface="Times New Roman" panose="02020603050405020304" pitchFamily="18" charset="0"/>
              </a:rPr>
              <a:t>.</a:t>
            </a:r>
            <a:endParaRPr lang="en" altLang="ko-KR"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963A57D-760D-6843-918D-7909BD4B2E0B}"/>
              </a:ext>
            </a:extLst>
          </p:cNvPr>
          <p:cNvSpPr txBox="1"/>
          <p:nvPr/>
        </p:nvSpPr>
        <p:spPr>
          <a:xfrm>
            <a:off x="7340603" y="1645840"/>
            <a:ext cx="4013200" cy="400110"/>
          </a:xfrm>
          <a:prstGeom prst="rect">
            <a:avLst/>
          </a:prstGeom>
          <a:noFill/>
        </p:spPr>
        <p:txBody>
          <a:bodyPr wrap="square" rtlCol="0" anchor="ctr">
            <a:spAutoFit/>
          </a:bodyPr>
          <a:lstStyle/>
          <a:p>
            <a:r>
              <a:rPr lang="en-US" altLang="ko-KR" sz="2000" b="1" dirty="0">
                <a:latin typeface="Times New Roman" panose="02020603050405020304" pitchFamily="18" charset="0"/>
                <a:cs typeface="Times New Roman" panose="02020603050405020304" pitchFamily="18" charset="0"/>
              </a:rPr>
              <a:t>Gold Summary (answer):</a:t>
            </a:r>
            <a:endParaRPr lang="en" altLang="ko-KR" sz="2000" b="1" dirty="0">
              <a:latin typeface="Times New Roman" panose="02020603050405020304" pitchFamily="18" charset="0"/>
              <a:cs typeface="Times New Roman" panose="02020603050405020304" pitchFamily="18" charset="0"/>
            </a:endParaRPr>
          </a:p>
        </p:txBody>
      </p:sp>
      <p:sp>
        <p:nvSpPr>
          <p:cNvPr id="2" name="제목 1">
            <a:extLst>
              <a:ext uri="{FF2B5EF4-FFF2-40B4-BE49-F238E27FC236}">
                <a16:creationId xmlns:a16="http://schemas.microsoft.com/office/drawing/2014/main" id="{EBCF517F-C2F6-3043-B3B6-E9B3C7C98CBE}"/>
              </a:ext>
            </a:extLst>
          </p:cNvPr>
          <p:cNvSpPr>
            <a:spLocks noGrp="1"/>
          </p:cNvSpPr>
          <p:nvPr>
            <p:ph type="title"/>
          </p:nvPr>
        </p:nvSpPr>
        <p:spPr>
          <a:xfrm>
            <a:off x="838201" y="304801"/>
            <a:ext cx="10236200" cy="872067"/>
          </a:xfrm>
        </p:spPr>
        <p:txBody>
          <a:bodyPr/>
          <a:lstStyle/>
          <a:p>
            <a:r>
              <a:rPr kumimoji="1" lang="en-US" altLang="ko-KR" dirty="0">
                <a:latin typeface="Corbel" panose="020B0503020204020204" pitchFamily="34" charset="0"/>
              </a:rPr>
              <a:t>Problems with existing datasets</a:t>
            </a:r>
            <a:endParaRPr kumimoji="1" lang="ko-KR" altLang="en-US" dirty="0">
              <a:latin typeface="Corbel" panose="020B0503020204020204" pitchFamily="34" charset="0"/>
            </a:endParaRPr>
          </a:p>
        </p:txBody>
      </p:sp>
      <p:sp>
        <p:nvSpPr>
          <p:cNvPr id="3" name="TextBox 2">
            <a:extLst>
              <a:ext uri="{FF2B5EF4-FFF2-40B4-BE49-F238E27FC236}">
                <a16:creationId xmlns:a16="http://schemas.microsoft.com/office/drawing/2014/main" id="{0B8C144F-3176-C243-8680-DB6F18C7B221}"/>
              </a:ext>
            </a:extLst>
          </p:cNvPr>
          <p:cNvSpPr txBox="1"/>
          <p:nvPr/>
        </p:nvSpPr>
        <p:spPr>
          <a:xfrm>
            <a:off x="838202" y="2074342"/>
            <a:ext cx="5147730" cy="4801314"/>
          </a:xfrm>
          <a:prstGeom prst="rect">
            <a:avLst/>
          </a:prstGeom>
          <a:noFill/>
        </p:spPr>
        <p:txBody>
          <a:bodyPr wrap="square" rtlCol="0">
            <a:spAutoFit/>
          </a:bodyPr>
          <a:lstStyle/>
          <a:p>
            <a:pPr algn="just"/>
            <a:r>
              <a:rPr lang="en" altLang="ko-KR" dirty="0">
                <a:latin typeface="Times New Roman" panose="02020603050405020304" pitchFamily="18" charset="0"/>
                <a:cs typeface="Times New Roman" panose="02020603050405020304" pitchFamily="18" charset="0"/>
              </a:rPr>
              <a:t>Morehouse College seniors got a surprise Sunday when billionaire Robert F. Smith announced that he would pay off the student loan debt. "On behalf of the eight generations of my family who have been in this country, we're going to put a little fuel in your bus," he told the newly minted graduates in Atlanta before saying his family was creating a grant to eliminate their student loans. The announcement was met with a standing ovation and chants of "MVP!” "Now, I know my class will make sure they pay this forward," he continued. "I want my class to look at these (alumni) -- these beautiful Morehouse brothers -- and let's make sure every class has the same opportunity going forward because we are enough to take care of our own community. We are enough to ensure we have all the opportunities of the American dream.” The total amount covered for the 396 students is up to</a:t>
            </a:r>
            <a:endParaRPr kumimoji="1" lang="ko-KR" altLang="en-US" dirty="0">
              <a:latin typeface="Times New Roman" panose="02020603050405020304" pitchFamily="18" charset="0"/>
              <a:cs typeface="Times New Roman" panose="02020603050405020304" pitchFamily="18" charset="0"/>
            </a:endParaRPr>
          </a:p>
        </p:txBody>
      </p:sp>
      <p:pic>
        <p:nvPicPr>
          <p:cNvPr id="7" name="그래픽 6">
            <a:extLst>
              <a:ext uri="{FF2B5EF4-FFF2-40B4-BE49-F238E27FC236}">
                <a16:creationId xmlns:a16="http://schemas.microsoft.com/office/drawing/2014/main" id="{63984124-D516-AD44-9E3B-01157D5BE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1466" y="1685747"/>
            <a:ext cx="728002" cy="337793"/>
          </a:xfrm>
          <a:prstGeom prst="rect">
            <a:avLst/>
          </a:prstGeom>
        </p:spPr>
      </p:pic>
      <p:sp>
        <p:nvSpPr>
          <p:cNvPr id="9" name="직사각형 8">
            <a:extLst>
              <a:ext uri="{FF2B5EF4-FFF2-40B4-BE49-F238E27FC236}">
                <a16:creationId xmlns:a16="http://schemas.microsoft.com/office/drawing/2014/main" id="{F0B87A17-D734-EA40-ACA1-76187946CB8C}"/>
              </a:ext>
            </a:extLst>
          </p:cNvPr>
          <p:cNvSpPr/>
          <p:nvPr/>
        </p:nvSpPr>
        <p:spPr>
          <a:xfrm>
            <a:off x="848835" y="2152871"/>
            <a:ext cx="5147730" cy="225257"/>
          </a:xfrm>
          <a:prstGeom prst="rect">
            <a:avLst/>
          </a:prstGeom>
          <a:solidFill>
            <a:srgbClr val="CC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직사각형 9">
            <a:extLst>
              <a:ext uri="{FF2B5EF4-FFF2-40B4-BE49-F238E27FC236}">
                <a16:creationId xmlns:a16="http://schemas.microsoft.com/office/drawing/2014/main" id="{9163C329-64CC-B54D-9FDB-C48D68626755}"/>
              </a:ext>
            </a:extLst>
          </p:cNvPr>
          <p:cNvSpPr/>
          <p:nvPr/>
        </p:nvSpPr>
        <p:spPr>
          <a:xfrm>
            <a:off x="848835" y="2431900"/>
            <a:ext cx="5147730" cy="225257"/>
          </a:xfrm>
          <a:prstGeom prst="rect">
            <a:avLst/>
          </a:prstGeom>
          <a:solidFill>
            <a:srgbClr val="CC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직사각형 10">
            <a:extLst>
              <a:ext uri="{FF2B5EF4-FFF2-40B4-BE49-F238E27FC236}">
                <a16:creationId xmlns:a16="http://schemas.microsoft.com/office/drawing/2014/main" id="{74CD87F8-6454-8D4A-B794-D818868DFE7A}"/>
              </a:ext>
            </a:extLst>
          </p:cNvPr>
          <p:cNvSpPr/>
          <p:nvPr/>
        </p:nvSpPr>
        <p:spPr>
          <a:xfrm>
            <a:off x="848836" y="2702465"/>
            <a:ext cx="3426831" cy="225257"/>
          </a:xfrm>
          <a:prstGeom prst="rect">
            <a:avLst/>
          </a:prstGeom>
          <a:solidFill>
            <a:srgbClr val="CC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37CFA609-424B-8545-BFC0-13B2740B2292}"/>
              </a:ext>
            </a:extLst>
          </p:cNvPr>
          <p:cNvSpPr/>
          <p:nvPr/>
        </p:nvSpPr>
        <p:spPr>
          <a:xfrm>
            <a:off x="558801" y="377263"/>
            <a:ext cx="11083850" cy="648073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TextBox 13">
            <a:extLst>
              <a:ext uri="{FF2B5EF4-FFF2-40B4-BE49-F238E27FC236}">
                <a16:creationId xmlns:a16="http://schemas.microsoft.com/office/drawing/2014/main" id="{EA748A4D-21A8-094F-B0C2-DFEDD6A48A1C}"/>
              </a:ext>
            </a:extLst>
          </p:cNvPr>
          <p:cNvSpPr txBox="1"/>
          <p:nvPr/>
        </p:nvSpPr>
        <p:spPr>
          <a:xfrm>
            <a:off x="6572101" y="3103099"/>
            <a:ext cx="3866113" cy="1077218"/>
          </a:xfrm>
          <a:prstGeom prst="rect">
            <a:avLst/>
          </a:prstGeom>
          <a:noFill/>
        </p:spPr>
        <p:txBody>
          <a:bodyPr wrap="square" rtlCol="0">
            <a:spAutoFit/>
          </a:bodyPr>
          <a:lstStyle/>
          <a:p>
            <a:r>
              <a:rPr kumimoji="1" lang="en-US" altLang="ko-KR" sz="3200" dirty="0">
                <a:solidFill>
                  <a:schemeClr val="tx1">
                    <a:lumMod val="85000"/>
                    <a:lumOff val="15000"/>
                  </a:schemeClr>
                </a:solidFill>
                <a:latin typeface="Corbel" panose="020B0503020204020204" pitchFamily="34" charset="0"/>
                <a:cs typeface="Times New Roman" panose="02020603050405020304" pitchFamily="18" charset="0"/>
              </a:rPr>
              <a:t>The problems </a:t>
            </a:r>
            <a:r>
              <a:rPr kumimoji="1" lang="en-US" altLang="ko-KR" sz="2400" dirty="0">
                <a:solidFill>
                  <a:schemeClr val="tx1">
                    <a:lumMod val="85000"/>
                    <a:lumOff val="15000"/>
                  </a:schemeClr>
                </a:solidFill>
                <a:latin typeface="Corbel" panose="020B0503020204020204" pitchFamily="34" charset="0"/>
                <a:cs typeface="Times New Roman" panose="02020603050405020304" pitchFamily="18" charset="0"/>
              </a:rPr>
              <a:t>with</a:t>
            </a:r>
          </a:p>
          <a:p>
            <a:r>
              <a:rPr kumimoji="1" lang="en-US" altLang="ko-KR" sz="3200" dirty="0">
                <a:solidFill>
                  <a:schemeClr val="tx1">
                    <a:lumMod val="85000"/>
                    <a:lumOff val="15000"/>
                  </a:schemeClr>
                </a:solidFill>
                <a:latin typeface="Corbel" panose="020B0503020204020204" pitchFamily="34" charset="0"/>
                <a:cs typeface="Times New Roman" panose="02020603050405020304" pitchFamily="18" charset="0"/>
              </a:rPr>
              <a:t>Formal</a:t>
            </a:r>
            <a:r>
              <a:rPr kumimoji="1" lang="en-US" altLang="ko-KR" sz="3200" dirty="0">
                <a:solidFill>
                  <a:srgbClr val="476BFF"/>
                </a:solidFill>
                <a:latin typeface="Corbel" panose="020B0503020204020204" pitchFamily="34" charset="0"/>
                <a:cs typeface="Times New Roman" panose="02020603050405020304" pitchFamily="18" charset="0"/>
              </a:rPr>
              <a:t> </a:t>
            </a:r>
            <a:r>
              <a:rPr kumimoji="1" lang="en-US" altLang="ko-KR" sz="3200" dirty="0">
                <a:latin typeface="Corbel" panose="020B0503020204020204" pitchFamily="34" charset="0"/>
                <a:cs typeface="Times New Roman" panose="02020603050405020304" pitchFamily="18" charset="0"/>
              </a:rPr>
              <a:t>documents</a:t>
            </a:r>
            <a:endParaRPr kumimoji="1" lang="ko-KR" altLang="en-US" sz="3200" dirty="0">
              <a:latin typeface="Corbel" panose="020B050302020402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08E3EC0D-6C28-704F-98F1-E6CE3093C455}"/>
              </a:ext>
            </a:extLst>
          </p:cNvPr>
          <p:cNvSpPr txBox="1"/>
          <p:nvPr/>
        </p:nvSpPr>
        <p:spPr>
          <a:xfrm>
            <a:off x="6572101" y="4272650"/>
            <a:ext cx="5061098" cy="1384995"/>
          </a:xfrm>
          <a:prstGeom prst="rect">
            <a:avLst/>
          </a:prstGeom>
          <a:noFill/>
        </p:spPr>
        <p:txBody>
          <a:bodyPr wrap="square" rtlCol="0">
            <a:spAutoFit/>
          </a:bodyPr>
          <a:lstStyle/>
          <a:p>
            <a:pPr marL="342900" indent="-342900">
              <a:buAutoNum type="arabicPeriod"/>
            </a:pPr>
            <a:r>
              <a:rPr kumimoji="1" lang="en-US" altLang="ko-KR" sz="2800" dirty="0">
                <a:solidFill>
                  <a:schemeClr val="tx1">
                    <a:lumMod val="85000"/>
                    <a:lumOff val="15000"/>
                  </a:schemeClr>
                </a:solidFill>
                <a:latin typeface="Corbel" panose="020B0503020204020204" pitchFamily="34" charset="0"/>
              </a:rPr>
              <a:t>The </a:t>
            </a:r>
            <a:r>
              <a:rPr kumimoji="1" lang="en-US" altLang="ko-KR" sz="2800" i="1" dirty="0">
                <a:solidFill>
                  <a:srgbClr val="CC0000"/>
                </a:solidFill>
                <a:latin typeface="Corbel" panose="020B0503020204020204" pitchFamily="34" charset="0"/>
              </a:rPr>
              <a:t>lead</a:t>
            </a:r>
            <a:r>
              <a:rPr kumimoji="1" lang="en-US" altLang="ko-KR" sz="2800" dirty="0">
                <a:solidFill>
                  <a:srgbClr val="CC0000"/>
                </a:solidFill>
                <a:latin typeface="Corbel" panose="020B0503020204020204" pitchFamily="34" charset="0"/>
              </a:rPr>
              <a:t>ing sentence </a:t>
            </a:r>
            <a:r>
              <a:rPr kumimoji="1" lang="en-US" altLang="ko-KR" sz="2800" dirty="0">
                <a:solidFill>
                  <a:schemeClr val="tx1">
                    <a:lumMod val="85000"/>
                    <a:lumOff val="15000"/>
                  </a:schemeClr>
                </a:solidFill>
                <a:latin typeface="Corbel" panose="020B0503020204020204" pitchFamily="34" charset="0"/>
              </a:rPr>
              <a:t>of a text</a:t>
            </a:r>
          </a:p>
          <a:p>
            <a:pPr marL="342900" indent="-342900">
              <a:buAutoNum type="arabicPeriod"/>
            </a:pPr>
            <a:r>
              <a:rPr kumimoji="1" lang="en-US" altLang="ko-KR" sz="2800" dirty="0">
                <a:solidFill>
                  <a:schemeClr val="tx1">
                    <a:lumMod val="85000"/>
                    <a:lumOff val="15000"/>
                  </a:schemeClr>
                </a:solidFill>
                <a:latin typeface="Corbel" panose="020B0503020204020204" pitchFamily="34" charset="0"/>
              </a:rPr>
              <a:t> </a:t>
            </a:r>
            <a:r>
              <a:rPr kumimoji="1" lang="en-US" altLang="ko-KR" sz="2800" dirty="0">
                <a:solidFill>
                  <a:srgbClr val="CC0000"/>
                </a:solidFill>
                <a:latin typeface="Corbel" panose="020B0503020204020204" pitchFamily="34" charset="0"/>
              </a:rPr>
              <a:t>Almost identical sentence </a:t>
            </a:r>
            <a:r>
              <a:rPr kumimoji="1" lang="en-US" altLang="ko-KR" sz="2800" dirty="0">
                <a:solidFill>
                  <a:schemeClr val="tx1">
                    <a:lumMod val="85000"/>
                    <a:lumOff val="15000"/>
                  </a:schemeClr>
                </a:solidFill>
                <a:latin typeface="Corbel" panose="020B0503020204020204" pitchFamily="34" charset="0"/>
              </a:rPr>
              <a:t>already</a:t>
            </a:r>
            <a:r>
              <a:rPr kumimoji="1" lang="en-US" altLang="ko-KR" sz="2800" dirty="0">
                <a:solidFill>
                  <a:srgbClr val="CC0000"/>
                </a:solidFill>
                <a:latin typeface="Corbel" panose="020B0503020204020204" pitchFamily="34" charset="0"/>
              </a:rPr>
              <a:t> </a:t>
            </a:r>
            <a:r>
              <a:rPr kumimoji="1" lang="en-US" altLang="ko-KR" sz="2800" dirty="0">
                <a:solidFill>
                  <a:schemeClr val="tx1">
                    <a:lumMod val="85000"/>
                    <a:lumOff val="15000"/>
                  </a:schemeClr>
                </a:solidFill>
                <a:latin typeface="Corbel" panose="020B0503020204020204" pitchFamily="34" charset="0"/>
              </a:rPr>
              <a:t>inside the text</a:t>
            </a:r>
            <a:endParaRPr kumimoji="1" lang="ko-KR" altLang="en-US" sz="2800" dirty="0">
              <a:solidFill>
                <a:schemeClr val="tx1">
                  <a:lumMod val="85000"/>
                  <a:lumOff val="15000"/>
                </a:schemeClr>
              </a:solidFill>
              <a:latin typeface="Corbel" panose="020B0503020204020204" pitchFamily="34" charset="0"/>
            </a:endParaRPr>
          </a:p>
        </p:txBody>
      </p:sp>
      <p:sp>
        <p:nvSpPr>
          <p:cNvPr id="16" name="TextBox 15">
            <a:extLst>
              <a:ext uri="{FF2B5EF4-FFF2-40B4-BE49-F238E27FC236}">
                <a16:creationId xmlns:a16="http://schemas.microsoft.com/office/drawing/2014/main" id="{40FF419A-5C62-F34E-8241-B6D95931668D}"/>
              </a:ext>
            </a:extLst>
          </p:cNvPr>
          <p:cNvSpPr txBox="1"/>
          <p:nvPr/>
        </p:nvSpPr>
        <p:spPr>
          <a:xfrm>
            <a:off x="6572101" y="5895962"/>
            <a:ext cx="3866113" cy="584775"/>
          </a:xfrm>
          <a:prstGeom prst="rect">
            <a:avLst/>
          </a:prstGeom>
          <a:noFill/>
        </p:spPr>
        <p:txBody>
          <a:bodyPr wrap="square" rtlCol="0">
            <a:spAutoFit/>
          </a:bodyPr>
          <a:lstStyle/>
          <a:p>
            <a:r>
              <a:rPr kumimoji="1" lang="en-US" altLang="ko-KR" sz="3200" b="1" dirty="0">
                <a:solidFill>
                  <a:schemeClr val="tx1">
                    <a:lumMod val="85000"/>
                    <a:lumOff val="15000"/>
                  </a:schemeClr>
                </a:solidFill>
                <a:latin typeface="Corbel" panose="020B0503020204020204" pitchFamily="34" charset="0"/>
                <a:cs typeface="Times New Roman" panose="02020603050405020304" pitchFamily="18" charset="0"/>
              </a:rPr>
              <a:t>=Extractive-friendly!</a:t>
            </a:r>
            <a:endParaRPr kumimoji="1" lang="ko-KR" altLang="en-US" sz="3200" b="1" dirty="0">
              <a:latin typeface="Corbel" panose="020B0503020204020204" pitchFamily="34" charset="0"/>
              <a:cs typeface="Times New Roman" panose="02020603050405020304" pitchFamily="18" charset="0"/>
            </a:endParaRPr>
          </a:p>
        </p:txBody>
      </p:sp>
    </p:spTree>
    <p:extLst>
      <p:ext uri="{BB962C8B-B14F-4D97-AF65-F5344CB8AC3E}">
        <p14:creationId xmlns:p14="http://schemas.microsoft.com/office/powerpoint/2010/main" val="389346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AA3A5-DCF2-F746-B4DB-704DE416402B}"/>
              </a:ext>
            </a:extLst>
          </p:cNvPr>
          <p:cNvSpPr>
            <a:spLocks noGrp="1"/>
          </p:cNvSpPr>
          <p:nvPr>
            <p:ph type="title"/>
          </p:nvPr>
        </p:nvSpPr>
        <p:spPr>
          <a:xfrm>
            <a:off x="558801" y="377262"/>
            <a:ext cx="10515600" cy="872067"/>
          </a:xfrm>
        </p:spPr>
        <p:txBody>
          <a:bodyPr>
            <a:normAutofit/>
          </a:bodyPr>
          <a:lstStyle/>
          <a:p>
            <a:r>
              <a:rPr kumimoji="1" lang="en-US" altLang="ko-KR" sz="3200" dirty="0">
                <a:solidFill>
                  <a:schemeClr val="tx1">
                    <a:lumMod val="75000"/>
                    <a:lumOff val="25000"/>
                  </a:schemeClr>
                </a:solidFill>
                <a:latin typeface="Corbel" panose="020B0503020204020204" pitchFamily="34" charset="0"/>
              </a:rPr>
              <a:t>(Recap) Problems with existing datasets 1: </a:t>
            </a:r>
            <a:r>
              <a:rPr kumimoji="1" lang="en-US" altLang="ko-KR" sz="4000" b="1" dirty="0">
                <a:latin typeface="Corbel" panose="020B0503020204020204" pitchFamily="34" charset="0"/>
              </a:rPr>
              <a:t>Lead</a:t>
            </a:r>
            <a:r>
              <a:rPr kumimoji="1" lang="en-US" altLang="ko-KR" sz="4000" dirty="0">
                <a:latin typeface="Corbel" panose="020B0503020204020204" pitchFamily="34" charset="0"/>
              </a:rPr>
              <a:t> bias</a:t>
            </a:r>
            <a:endParaRPr kumimoji="1" lang="ko-KR" altLang="en-US" sz="4000" dirty="0">
              <a:latin typeface="Corbel" panose="020B0503020204020204" pitchFamily="34" charset="0"/>
            </a:endParaRPr>
          </a:p>
        </p:txBody>
      </p:sp>
      <p:grpSp>
        <p:nvGrpSpPr>
          <p:cNvPr id="5" name="그룹 4">
            <a:extLst>
              <a:ext uri="{FF2B5EF4-FFF2-40B4-BE49-F238E27FC236}">
                <a16:creationId xmlns:a16="http://schemas.microsoft.com/office/drawing/2014/main" id="{D71CF627-59F5-1444-8FA5-69BBC9B83D53}"/>
              </a:ext>
            </a:extLst>
          </p:cNvPr>
          <p:cNvGrpSpPr/>
          <p:nvPr/>
        </p:nvGrpSpPr>
        <p:grpSpPr>
          <a:xfrm>
            <a:off x="558801" y="1648047"/>
            <a:ext cx="5157390" cy="4072950"/>
            <a:chOff x="558801" y="1648047"/>
            <a:chExt cx="5157390" cy="4072950"/>
          </a:xfrm>
        </p:grpSpPr>
        <p:pic>
          <p:nvPicPr>
            <p:cNvPr id="11" name="그림 10">
              <a:extLst>
                <a:ext uri="{FF2B5EF4-FFF2-40B4-BE49-F238E27FC236}">
                  <a16:creationId xmlns:a16="http://schemas.microsoft.com/office/drawing/2014/main" id="{115C30D3-CF97-A442-BB93-7A25B3855255}"/>
                </a:ext>
              </a:extLst>
            </p:cNvPr>
            <p:cNvPicPr>
              <a:picLocks noChangeAspect="1"/>
            </p:cNvPicPr>
            <p:nvPr/>
          </p:nvPicPr>
          <p:blipFill>
            <a:blip r:embed="rId3"/>
            <a:stretch>
              <a:fillRect/>
            </a:stretch>
          </p:blipFill>
          <p:spPr>
            <a:xfrm>
              <a:off x="558801" y="1648047"/>
              <a:ext cx="5157390" cy="4072950"/>
            </a:xfrm>
            <a:prstGeom prst="rect">
              <a:avLst/>
            </a:prstGeom>
          </p:spPr>
        </p:pic>
        <p:sp>
          <p:nvSpPr>
            <p:cNvPr id="3" name="직사각형 2">
              <a:extLst>
                <a:ext uri="{FF2B5EF4-FFF2-40B4-BE49-F238E27FC236}">
                  <a16:creationId xmlns:a16="http://schemas.microsoft.com/office/drawing/2014/main" id="{A4F7BD1A-4F2F-1F40-BBFF-163EE2E9BFC7}"/>
                </a:ext>
              </a:extLst>
            </p:cNvPr>
            <p:cNvSpPr/>
            <p:nvPr/>
          </p:nvSpPr>
          <p:spPr>
            <a:xfrm>
              <a:off x="4221126" y="2466753"/>
              <a:ext cx="435934" cy="21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4" name="그룹 3">
            <a:extLst>
              <a:ext uri="{FF2B5EF4-FFF2-40B4-BE49-F238E27FC236}">
                <a16:creationId xmlns:a16="http://schemas.microsoft.com/office/drawing/2014/main" id="{E0936838-4BF1-7449-858A-3E5A691669C2}"/>
              </a:ext>
            </a:extLst>
          </p:cNvPr>
          <p:cNvGrpSpPr/>
          <p:nvPr/>
        </p:nvGrpSpPr>
        <p:grpSpPr>
          <a:xfrm>
            <a:off x="6084218" y="1648047"/>
            <a:ext cx="5258267" cy="4072950"/>
            <a:chOff x="6084218" y="1648047"/>
            <a:chExt cx="5258267" cy="4072950"/>
          </a:xfrm>
        </p:grpSpPr>
        <p:pic>
          <p:nvPicPr>
            <p:cNvPr id="12" name="그림 11">
              <a:extLst>
                <a:ext uri="{FF2B5EF4-FFF2-40B4-BE49-F238E27FC236}">
                  <a16:creationId xmlns:a16="http://schemas.microsoft.com/office/drawing/2014/main" id="{9AEA269D-67CE-7E44-BCF0-7403B2DDC320}"/>
                </a:ext>
              </a:extLst>
            </p:cNvPr>
            <p:cNvPicPr>
              <a:picLocks noChangeAspect="1"/>
            </p:cNvPicPr>
            <p:nvPr/>
          </p:nvPicPr>
          <p:blipFill>
            <a:blip r:embed="rId4"/>
            <a:stretch>
              <a:fillRect/>
            </a:stretch>
          </p:blipFill>
          <p:spPr>
            <a:xfrm>
              <a:off x="6084218" y="1648047"/>
              <a:ext cx="5258267" cy="4072950"/>
            </a:xfrm>
            <a:prstGeom prst="rect">
              <a:avLst/>
            </a:prstGeom>
          </p:spPr>
        </p:pic>
        <p:sp>
          <p:nvSpPr>
            <p:cNvPr id="19" name="직사각형 18">
              <a:extLst>
                <a:ext uri="{FF2B5EF4-FFF2-40B4-BE49-F238E27FC236}">
                  <a16:creationId xmlns:a16="http://schemas.microsoft.com/office/drawing/2014/main" id="{57937C95-398B-364A-8462-CCE872E0E37A}"/>
                </a:ext>
              </a:extLst>
            </p:cNvPr>
            <p:cNvSpPr/>
            <p:nvPr/>
          </p:nvSpPr>
          <p:spPr>
            <a:xfrm>
              <a:off x="9638821" y="2519917"/>
              <a:ext cx="435934" cy="21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23" name="직사각형 22">
            <a:extLst>
              <a:ext uri="{FF2B5EF4-FFF2-40B4-BE49-F238E27FC236}">
                <a16:creationId xmlns:a16="http://schemas.microsoft.com/office/drawing/2014/main" id="{1C9E9545-F4C7-9A4B-A059-1431D29D2D88}"/>
              </a:ext>
            </a:extLst>
          </p:cNvPr>
          <p:cNvSpPr/>
          <p:nvPr/>
        </p:nvSpPr>
        <p:spPr>
          <a:xfrm>
            <a:off x="1209799" y="1834738"/>
            <a:ext cx="1023038" cy="3236992"/>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5" name="직사각형 24">
            <a:extLst>
              <a:ext uri="{FF2B5EF4-FFF2-40B4-BE49-F238E27FC236}">
                <a16:creationId xmlns:a16="http://schemas.microsoft.com/office/drawing/2014/main" id="{A9300F24-CA3A-524A-9F6F-6F9C99DCDC41}"/>
              </a:ext>
            </a:extLst>
          </p:cNvPr>
          <p:cNvSpPr/>
          <p:nvPr/>
        </p:nvSpPr>
        <p:spPr>
          <a:xfrm>
            <a:off x="6838482" y="1834738"/>
            <a:ext cx="1023038" cy="3236992"/>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TextBox 14">
            <a:extLst>
              <a:ext uri="{FF2B5EF4-FFF2-40B4-BE49-F238E27FC236}">
                <a16:creationId xmlns:a16="http://schemas.microsoft.com/office/drawing/2014/main" id="{98559043-5C43-DF4F-B105-F9BCFEB5BC72}"/>
              </a:ext>
            </a:extLst>
          </p:cNvPr>
          <p:cNvSpPr txBox="1"/>
          <p:nvPr/>
        </p:nvSpPr>
        <p:spPr>
          <a:xfrm>
            <a:off x="558801" y="1018496"/>
            <a:ext cx="9080020" cy="461665"/>
          </a:xfrm>
          <a:prstGeom prst="rect">
            <a:avLst/>
          </a:prstGeom>
          <a:noFill/>
        </p:spPr>
        <p:txBody>
          <a:bodyPr wrap="square" rtlCol="0" anchor="ctr">
            <a:spAutoFit/>
          </a:bodyPr>
          <a:lstStyle/>
          <a:p>
            <a:r>
              <a:rPr lang="en-US" altLang="ko-KR" sz="2400" dirty="0">
                <a:latin typeface="Corbel" panose="020B0503020204020204" pitchFamily="34" charset="0"/>
                <a:cs typeface="Times New Roman" panose="02020603050405020304" pitchFamily="18" charset="0"/>
              </a:rPr>
              <a:t>Relative locations of bigrams of reference summary in source text</a:t>
            </a:r>
            <a:endParaRPr lang="en" altLang="ko-KR" sz="1600" dirty="0">
              <a:solidFill>
                <a:schemeClr val="tx1">
                  <a:lumMod val="95000"/>
                  <a:lumOff val="5000"/>
                </a:schemeClr>
              </a:solidFill>
              <a:latin typeface="Corbel" panose="020B0503020204020204" pitchFamily="34" charset="0"/>
              <a:cs typeface="Times New Roman" panose="02020603050405020304" pitchFamily="18" charset="0"/>
            </a:endParaRPr>
          </a:p>
        </p:txBody>
      </p:sp>
      <p:sp>
        <p:nvSpPr>
          <p:cNvPr id="14" name="텍스트 상자 6">
            <a:extLst>
              <a:ext uri="{FF2B5EF4-FFF2-40B4-BE49-F238E27FC236}">
                <a16:creationId xmlns:a16="http://schemas.microsoft.com/office/drawing/2014/main" id="{9B3442BB-BF8D-814F-A2DA-D7B8AE0F1717}"/>
              </a:ext>
            </a:extLst>
          </p:cNvPr>
          <p:cNvSpPr txBox="1"/>
          <p:nvPr/>
        </p:nvSpPr>
        <p:spPr>
          <a:xfrm>
            <a:off x="1952436" y="5783008"/>
            <a:ext cx="2412651" cy="769441"/>
          </a:xfrm>
          <a:prstGeom prst="rect">
            <a:avLst/>
          </a:prstGeom>
          <a:noFill/>
        </p:spPr>
        <p:txBody>
          <a:bodyPr wrap="square" rtlCol="0">
            <a:spAutoFit/>
          </a:bodyPr>
          <a:lstStyle/>
          <a:p>
            <a:pPr algn="ctr"/>
            <a:r>
              <a:rPr kumimoji="1" lang="en-US" altLang="ko-KR" sz="2800" dirty="0">
                <a:latin typeface="Corbel" panose="020B0503020204020204" pitchFamily="34" charset="0"/>
                <a:ea typeface="Lato" panose="020F0502020204030203" pitchFamily="34" charset="0"/>
                <a:cs typeface="Lato" panose="020F0502020204030203" pitchFamily="34" charset="0"/>
              </a:rPr>
              <a:t>Newsroom</a:t>
            </a:r>
            <a:endParaRPr kumimoji="1" lang="en-US" altLang="ko-KR" sz="2000" dirty="0">
              <a:latin typeface="Corbel" panose="020B0503020204020204" pitchFamily="34" charset="0"/>
              <a:ea typeface="Lato" panose="020F0502020204030203" pitchFamily="34" charset="0"/>
              <a:cs typeface="Lato" panose="020F0502020204030203" pitchFamily="34" charset="0"/>
            </a:endParaRPr>
          </a:p>
          <a:p>
            <a:pPr algn="ctr"/>
            <a:r>
              <a:rPr kumimoji="1" lang="en-US" altLang="ko-KR" sz="1600" dirty="0">
                <a:latin typeface="Corbel" panose="020B0503020204020204" pitchFamily="34" charset="0"/>
                <a:ea typeface="Lato" panose="020F0502020204030203" pitchFamily="34" charset="0"/>
                <a:cs typeface="Lato" panose="020F0502020204030203" pitchFamily="34" charset="0"/>
              </a:rPr>
              <a:t>[</a:t>
            </a:r>
            <a:r>
              <a:rPr kumimoji="1" lang="en-US" altLang="ko-KR" sz="1600" dirty="0" err="1">
                <a:latin typeface="Corbel" panose="020B0503020204020204" pitchFamily="34" charset="0"/>
                <a:ea typeface="Lato" panose="020F0502020204030203" pitchFamily="34" charset="0"/>
                <a:cs typeface="Lato" panose="020F0502020204030203" pitchFamily="34" charset="0"/>
              </a:rPr>
              <a:t>Grusky</a:t>
            </a:r>
            <a:r>
              <a:rPr kumimoji="1" lang="en-US" altLang="ko-KR" sz="1600" dirty="0">
                <a:latin typeface="Corbel" panose="020B0503020204020204" pitchFamily="34" charset="0"/>
                <a:ea typeface="Lato" panose="020F0502020204030203" pitchFamily="34" charset="0"/>
                <a:cs typeface="Lato" panose="020F0502020204030203" pitchFamily="34" charset="0"/>
              </a:rPr>
              <a:t> et al. 2018]</a:t>
            </a:r>
            <a:endParaRPr kumimoji="1" lang="ko-KR" altLang="en-US" sz="1600" dirty="0">
              <a:latin typeface="Corbel" panose="020B0503020204020204" pitchFamily="34" charset="0"/>
              <a:ea typeface="Helvetica Neue" charset="0"/>
              <a:cs typeface="Lato" panose="020F0502020204030203" pitchFamily="34" charset="0"/>
            </a:endParaRPr>
          </a:p>
        </p:txBody>
      </p:sp>
      <p:sp>
        <p:nvSpPr>
          <p:cNvPr id="16" name="텍스트 상자 6">
            <a:extLst>
              <a:ext uri="{FF2B5EF4-FFF2-40B4-BE49-F238E27FC236}">
                <a16:creationId xmlns:a16="http://schemas.microsoft.com/office/drawing/2014/main" id="{12DF8889-F153-4D4E-8C86-2A3433B78600}"/>
              </a:ext>
            </a:extLst>
          </p:cNvPr>
          <p:cNvSpPr txBox="1"/>
          <p:nvPr/>
        </p:nvSpPr>
        <p:spPr>
          <a:xfrm>
            <a:off x="7485964" y="5783008"/>
            <a:ext cx="2604740" cy="769441"/>
          </a:xfrm>
          <a:prstGeom prst="rect">
            <a:avLst/>
          </a:prstGeom>
          <a:noFill/>
        </p:spPr>
        <p:txBody>
          <a:bodyPr wrap="square" rtlCol="0">
            <a:spAutoFit/>
          </a:bodyPr>
          <a:lstStyle/>
          <a:p>
            <a:pPr algn="ctr"/>
            <a:r>
              <a:rPr kumimoji="1" lang="en-US" altLang="ko-KR" sz="2800" dirty="0">
                <a:latin typeface="Corbel" panose="020B0503020204020204" pitchFamily="34" charset="0"/>
                <a:ea typeface="Lato" panose="020F0502020204030203" pitchFamily="34" charset="0"/>
                <a:cs typeface="Lato" panose="020F0502020204030203" pitchFamily="34" charset="0"/>
              </a:rPr>
              <a:t>CNN/</a:t>
            </a:r>
            <a:r>
              <a:rPr kumimoji="1" lang="en-US" altLang="ko-KR" sz="2800" dirty="0" err="1">
                <a:latin typeface="Corbel" panose="020B0503020204020204" pitchFamily="34" charset="0"/>
                <a:ea typeface="Lato" panose="020F0502020204030203" pitchFamily="34" charset="0"/>
                <a:cs typeface="Lato" panose="020F0502020204030203" pitchFamily="34" charset="0"/>
              </a:rPr>
              <a:t>DailyMail</a:t>
            </a:r>
            <a:endParaRPr kumimoji="1" lang="en-US" altLang="ko-KR" sz="2000" dirty="0">
              <a:latin typeface="Corbel" panose="020B0503020204020204" pitchFamily="34" charset="0"/>
              <a:ea typeface="Lato" panose="020F0502020204030203" pitchFamily="34" charset="0"/>
              <a:cs typeface="Lato" panose="020F0502020204030203" pitchFamily="34" charset="0"/>
            </a:endParaRPr>
          </a:p>
          <a:p>
            <a:pPr algn="ctr"/>
            <a:r>
              <a:rPr kumimoji="1" lang="en-US" altLang="ko-KR" sz="1600" dirty="0">
                <a:latin typeface="Corbel" panose="020B0503020204020204" pitchFamily="34" charset="0"/>
                <a:ea typeface="Lato" panose="020F0502020204030203" pitchFamily="34" charset="0"/>
                <a:cs typeface="Lato" panose="020F0502020204030203" pitchFamily="34" charset="0"/>
              </a:rPr>
              <a:t>[</a:t>
            </a:r>
            <a:r>
              <a:rPr kumimoji="1" lang="en-US" altLang="ko-KR" sz="1600" dirty="0" err="1">
                <a:latin typeface="Corbel" panose="020B0503020204020204" pitchFamily="34" charset="0"/>
                <a:ea typeface="Lato" panose="020F0502020204030203" pitchFamily="34" charset="0"/>
                <a:cs typeface="Lato" panose="020F0502020204030203" pitchFamily="34" charset="0"/>
              </a:rPr>
              <a:t>Nallapati</a:t>
            </a:r>
            <a:r>
              <a:rPr kumimoji="1" lang="en-US" altLang="ko-KR" sz="1600" dirty="0">
                <a:latin typeface="Corbel" panose="020B0503020204020204" pitchFamily="34" charset="0"/>
                <a:ea typeface="Lato" panose="020F0502020204030203" pitchFamily="34" charset="0"/>
                <a:cs typeface="Lato" panose="020F0502020204030203" pitchFamily="34" charset="0"/>
              </a:rPr>
              <a:t> et al. 2016]</a:t>
            </a:r>
            <a:endParaRPr kumimoji="1" lang="ko-KR" altLang="en-US" sz="1600" dirty="0">
              <a:latin typeface="Corbel" panose="020B0503020204020204" pitchFamily="34" charset="0"/>
              <a:ea typeface="Helvetica Neue" charset="0"/>
              <a:cs typeface="Lato" panose="020F0502020204030203" pitchFamily="34" charset="0"/>
            </a:endParaRPr>
          </a:p>
        </p:txBody>
      </p:sp>
    </p:spTree>
    <p:extLst>
      <p:ext uri="{BB962C8B-B14F-4D97-AF65-F5344CB8AC3E}">
        <p14:creationId xmlns:p14="http://schemas.microsoft.com/office/powerpoint/2010/main" val="1177695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A937ED-8E2F-4545-A7A0-26E9E8D33C89}"/>
              </a:ext>
            </a:extLst>
          </p:cNvPr>
          <p:cNvPicPr>
            <a:picLocks noChangeAspect="1"/>
          </p:cNvPicPr>
          <p:nvPr/>
        </p:nvPicPr>
        <p:blipFill>
          <a:blip r:embed="rId3"/>
          <a:stretch>
            <a:fillRect/>
          </a:stretch>
        </p:blipFill>
        <p:spPr>
          <a:xfrm>
            <a:off x="577700" y="391759"/>
            <a:ext cx="2829621" cy="916042"/>
          </a:xfrm>
          <a:prstGeom prst="rect">
            <a:avLst/>
          </a:prstGeom>
        </p:spPr>
      </p:pic>
      <p:sp>
        <p:nvSpPr>
          <p:cNvPr id="4" name="직사각형 3">
            <a:extLst>
              <a:ext uri="{FF2B5EF4-FFF2-40B4-BE49-F238E27FC236}">
                <a16:creationId xmlns:a16="http://schemas.microsoft.com/office/drawing/2014/main" id="{0F18F63A-AD98-4B4D-B520-398F3A6BC912}"/>
              </a:ext>
            </a:extLst>
          </p:cNvPr>
          <p:cNvSpPr/>
          <p:nvPr/>
        </p:nvSpPr>
        <p:spPr>
          <a:xfrm>
            <a:off x="3458112" y="472056"/>
            <a:ext cx="1861712" cy="769441"/>
          </a:xfrm>
          <a:prstGeom prst="rect">
            <a:avLst/>
          </a:prstGeom>
        </p:spPr>
        <p:txBody>
          <a:bodyPr wrap="square">
            <a:spAutoFit/>
          </a:bodyPr>
          <a:lstStyle/>
          <a:p>
            <a:r>
              <a:rPr kumimoji="1" lang="en-US" altLang="ko-KR" sz="4400" dirty="0">
                <a:latin typeface="Verdana" panose="020B0604030504040204" pitchFamily="34" charset="0"/>
                <a:ea typeface="Verdana" panose="020B0604030504040204" pitchFamily="34" charset="0"/>
                <a:cs typeface="Verdana" panose="020B0604030504040204" pitchFamily="34" charset="0"/>
              </a:rPr>
              <a:t>TIFU:</a:t>
            </a:r>
            <a:endParaRPr lang="ko-KR" altLang="en-US" sz="4400" dirty="0">
              <a:latin typeface="Verdana" panose="020B0604030504040204" pitchFamily="34" charset="0"/>
              <a:cs typeface="Verdana" panose="020B0604030504040204" pitchFamily="34" charset="0"/>
            </a:endParaRPr>
          </a:p>
        </p:txBody>
      </p:sp>
      <p:sp>
        <p:nvSpPr>
          <p:cNvPr id="2" name="직사각형 1">
            <a:extLst>
              <a:ext uri="{FF2B5EF4-FFF2-40B4-BE49-F238E27FC236}">
                <a16:creationId xmlns:a16="http://schemas.microsoft.com/office/drawing/2014/main" id="{F87BBB1D-95FB-E142-A374-AE68A895577F}"/>
              </a:ext>
            </a:extLst>
          </p:cNvPr>
          <p:cNvSpPr/>
          <p:nvPr/>
        </p:nvSpPr>
        <p:spPr>
          <a:xfrm>
            <a:off x="5319823" y="441277"/>
            <a:ext cx="4471118" cy="830997"/>
          </a:xfrm>
          <a:prstGeom prst="rect">
            <a:avLst/>
          </a:prstGeom>
        </p:spPr>
        <p:txBody>
          <a:bodyPr wrap="square">
            <a:spAutoFit/>
          </a:bodyPr>
          <a:lstStyle/>
          <a:p>
            <a:r>
              <a:rPr kumimoji="1" lang="en-US" altLang="ko-KR" sz="4800" b="1" dirty="0">
                <a:latin typeface="Corbel" panose="020B0503020204020204" pitchFamily="34" charset="0"/>
              </a:rPr>
              <a:t>Weak </a:t>
            </a:r>
            <a:r>
              <a:rPr kumimoji="1" lang="en-US" altLang="ko-KR" sz="4800" dirty="0">
                <a:latin typeface="Corbel" panose="020B0503020204020204" pitchFamily="34" charset="0"/>
              </a:rPr>
              <a:t>Lead bias</a:t>
            </a:r>
            <a:endParaRPr lang="ko-KR" altLang="en-US" sz="4800" dirty="0"/>
          </a:p>
        </p:txBody>
      </p:sp>
      <p:pic>
        <p:nvPicPr>
          <p:cNvPr id="59" name="그림 58">
            <a:extLst>
              <a:ext uri="{FF2B5EF4-FFF2-40B4-BE49-F238E27FC236}">
                <a16:creationId xmlns:a16="http://schemas.microsoft.com/office/drawing/2014/main" id="{28C13CDF-D973-4649-9D82-96BE5E8BA6CE}"/>
              </a:ext>
            </a:extLst>
          </p:cNvPr>
          <p:cNvPicPr>
            <a:picLocks noChangeAspect="1"/>
          </p:cNvPicPr>
          <p:nvPr/>
        </p:nvPicPr>
        <p:blipFill>
          <a:blip r:embed="rId4"/>
          <a:stretch>
            <a:fillRect/>
          </a:stretch>
        </p:blipFill>
        <p:spPr>
          <a:xfrm>
            <a:off x="6084000" y="1648800"/>
            <a:ext cx="5256525" cy="4071600"/>
          </a:xfrm>
          <a:prstGeom prst="rect">
            <a:avLst/>
          </a:prstGeom>
        </p:spPr>
      </p:pic>
      <p:pic>
        <p:nvPicPr>
          <p:cNvPr id="60" name="그림 59">
            <a:extLst>
              <a:ext uri="{FF2B5EF4-FFF2-40B4-BE49-F238E27FC236}">
                <a16:creationId xmlns:a16="http://schemas.microsoft.com/office/drawing/2014/main" id="{1580A9D0-347A-6043-9E53-6CD5B8659446}"/>
              </a:ext>
            </a:extLst>
          </p:cNvPr>
          <p:cNvPicPr>
            <a:picLocks noChangeAspect="1"/>
          </p:cNvPicPr>
          <p:nvPr/>
        </p:nvPicPr>
        <p:blipFill>
          <a:blip r:embed="rId5"/>
          <a:stretch>
            <a:fillRect/>
          </a:stretch>
        </p:blipFill>
        <p:spPr>
          <a:xfrm>
            <a:off x="558000" y="1648800"/>
            <a:ext cx="5155681" cy="4071600"/>
          </a:xfrm>
          <a:prstGeom prst="rect">
            <a:avLst/>
          </a:prstGeom>
        </p:spPr>
      </p:pic>
      <p:sp>
        <p:nvSpPr>
          <p:cNvPr id="9" name="텍스트 상자 6">
            <a:extLst>
              <a:ext uri="{FF2B5EF4-FFF2-40B4-BE49-F238E27FC236}">
                <a16:creationId xmlns:a16="http://schemas.microsoft.com/office/drawing/2014/main" id="{540AEC61-F83F-634C-A219-7EB43AFADC3C}"/>
              </a:ext>
            </a:extLst>
          </p:cNvPr>
          <p:cNvSpPr txBox="1"/>
          <p:nvPr/>
        </p:nvSpPr>
        <p:spPr>
          <a:xfrm>
            <a:off x="1952436" y="5783008"/>
            <a:ext cx="2412651" cy="769441"/>
          </a:xfrm>
          <a:prstGeom prst="rect">
            <a:avLst/>
          </a:prstGeom>
          <a:noFill/>
        </p:spPr>
        <p:txBody>
          <a:bodyPr wrap="square" rtlCol="0">
            <a:spAutoFit/>
          </a:bodyPr>
          <a:lstStyle/>
          <a:p>
            <a:pPr algn="ctr"/>
            <a:r>
              <a:rPr kumimoji="1" lang="en-US" altLang="ko-KR" sz="2800" dirty="0">
                <a:latin typeface="Corbel" panose="020B0503020204020204" pitchFamily="34" charset="0"/>
                <a:ea typeface="Lato" panose="020F0502020204030203" pitchFamily="34" charset="0"/>
                <a:cs typeface="Lato" panose="020F0502020204030203" pitchFamily="34" charset="0"/>
              </a:rPr>
              <a:t>Newsroom</a:t>
            </a:r>
            <a:endParaRPr kumimoji="1" lang="en-US" altLang="ko-KR" sz="2000" dirty="0">
              <a:latin typeface="Corbel" panose="020B0503020204020204" pitchFamily="34" charset="0"/>
              <a:ea typeface="Lato" panose="020F0502020204030203" pitchFamily="34" charset="0"/>
              <a:cs typeface="Lato" panose="020F0502020204030203" pitchFamily="34" charset="0"/>
            </a:endParaRPr>
          </a:p>
          <a:p>
            <a:pPr algn="ctr"/>
            <a:r>
              <a:rPr kumimoji="1" lang="en-US" altLang="ko-KR" sz="1600" dirty="0">
                <a:latin typeface="Corbel" panose="020B0503020204020204" pitchFamily="34" charset="0"/>
                <a:ea typeface="Lato" panose="020F0502020204030203" pitchFamily="34" charset="0"/>
                <a:cs typeface="Lato" panose="020F0502020204030203" pitchFamily="34" charset="0"/>
              </a:rPr>
              <a:t>[</a:t>
            </a:r>
            <a:r>
              <a:rPr kumimoji="1" lang="en-US" altLang="ko-KR" sz="1600" dirty="0" err="1">
                <a:latin typeface="Corbel" panose="020B0503020204020204" pitchFamily="34" charset="0"/>
                <a:ea typeface="Lato" panose="020F0502020204030203" pitchFamily="34" charset="0"/>
                <a:cs typeface="Lato" panose="020F0502020204030203" pitchFamily="34" charset="0"/>
              </a:rPr>
              <a:t>Grusky</a:t>
            </a:r>
            <a:r>
              <a:rPr kumimoji="1" lang="en-US" altLang="ko-KR" sz="1600" dirty="0">
                <a:latin typeface="Corbel" panose="020B0503020204020204" pitchFamily="34" charset="0"/>
                <a:ea typeface="Lato" panose="020F0502020204030203" pitchFamily="34" charset="0"/>
                <a:cs typeface="Lato" panose="020F0502020204030203" pitchFamily="34" charset="0"/>
              </a:rPr>
              <a:t> et al. 2018]</a:t>
            </a:r>
            <a:endParaRPr kumimoji="1" lang="ko-KR" altLang="en-US" sz="1600" dirty="0">
              <a:latin typeface="Corbel" panose="020B0503020204020204" pitchFamily="34" charset="0"/>
              <a:ea typeface="Helvetica Neue" charset="0"/>
              <a:cs typeface="Lato" panose="020F0502020204030203" pitchFamily="34" charset="0"/>
            </a:endParaRPr>
          </a:p>
        </p:txBody>
      </p:sp>
      <p:sp>
        <p:nvSpPr>
          <p:cNvPr id="10" name="텍스트 상자 6">
            <a:extLst>
              <a:ext uri="{FF2B5EF4-FFF2-40B4-BE49-F238E27FC236}">
                <a16:creationId xmlns:a16="http://schemas.microsoft.com/office/drawing/2014/main" id="{82C745C7-FF2E-8C43-BDD9-617FDC3FC3BA}"/>
              </a:ext>
            </a:extLst>
          </p:cNvPr>
          <p:cNvSpPr txBox="1"/>
          <p:nvPr/>
        </p:nvSpPr>
        <p:spPr>
          <a:xfrm>
            <a:off x="7485964" y="5783008"/>
            <a:ext cx="2604740" cy="769441"/>
          </a:xfrm>
          <a:prstGeom prst="rect">
            <a:avLst/>
          </a:prstGeom>
          <a:noFill/>
        </p:spPr>
        <p:txBody>
          <a:bodyPr wrap="square" rtlCol="0">
            <a:spAutoFit/>
          </a:bodyPr>
          <a:lstStyle/>
          <a:p>
            <a:pPr algn="ctr"/>
            <a:r>
              <a:rPr kumimoji="1" lang="en-US" altLang="ko-KR" sz="2800" dirty="0">
                <a:latin typeface="Corbel" panose="020B0503020204020204" pitchFamily="34" charset="0"/>
                <a:ea typeface="Lato" panose="020F0502020204030203" pitchFamily="34" charset="0"/>
                <a:cs typeface="Lato" panose="020F0502020204030203" pitchFamily="34" charset="0"/>
              </a:rPr>
              <a:t>CNN/</a:t>
            </a:r>
            <a:r>
              <a:rPr kumimoji="1" lang="en-US" altLang="ko-KR" sz="2800" dirty="0" err="1">
                <a:latin typeface="Corbel" panose="020B0503020204020204" pitchFamily="34" charset="0"/>
                <a:ea typeface="Lato" panose="020F0502020204030203" pitchFamily="34" charset="0"/>
                <a:cs typeface="Lato" panose="020F0502020204030203" pitchFamily="34" charset="0"/>
              </a:rPr>
              <a:t>DailyMail</a:t>
            </a:r>
            <a:endParaRPr kumimoji="1" lang="en-US" altLang="ko-KR" sz="2000" dirty="0">
              <a:latin typeface="Corbel" panose="020B0503020204020204" pitchFamily="34" charset="0"/>
              <a:ea typeface="Lato" panose="020F0502020204030203" pitchFamily="34" charset="0"/>
              <a:cs typeface="Lato" panose="020F0502020204030203" pitchFamily="34" charset="0"/>
            </a:endParaRPr>
          </a:p>
          <a:p>
            <a:pPr algn="ctr"/>
            <a:r>
              <a:rPr kumimoji="1" lang="en-US" altLang="ko-KR" sz="1600" dirty="0">
                <a:latin typeface="Corbel" panose="020B0503020204020204" pitchFamily="34" charset="0"/>
                <a:ea typeface="Lato" panose="020F0502020204030203" pitchFamily="34" charset="0"/>
                <a:cs typeface="Lato" panose="020F0502020204030203" pitchFamily="34" charset="0"/>
              </a:rPr>
              <a:t>[</a:t>
            </a:r>
            <a:r>
              <a:rPr kumimoji="1" lang="en-US" altLang="ko-KR" sz="1600" dirty="0" err="1">
                <a:latin typeface="Corbel" panose="020B0503020204020204" pitchFamily="34" charset="0"/>
                <a:ea typeface="Lato" panose="020F0502020204030203" pitchFamily="34" charset="0"/>
                <a:cs typeface="Lato" panose="020F0502020204030203" pitchFamily="34" charset="0"/>
              </a:rPr>
              <a:t>Nallapati</a:t>
            </a:r>
            <a:r>
              <a:rPr kumimoji="1" lang="en-US" altLang="ko-KR" sz="1600" dirty="0">
                <a:latin typeface="Corbel" panose="020B0503020204020204" pitchFamily="34" charset="0"/>
                <a:ea typeface="Lato" panose="020F0502020204030203" pitchFamily="34" charset="0"/>
                <a:cs typeface="Lato" panose="020F0502020204030203" pitchFamily="34" charset="0"/>
              </a:rPr>
              <a:t> et al. 2016]</a:t>
            </a:r>
            <a:endParaRPr kumimoji="1" lang="ko-KR" altLang="en-US" sz="1600" dirty="0">
              <a:latin typeface="Corbel" panose="020B0503020204020204" pitchFamily="34" charset="0"/>
              <a:ea typeface="Helvetica Neue" charset="0"/>
              <a:cs typeface="Lato" panose="020F0502020204030203" pitchFamily="34" charset="0"/>
            </a:endParaRPr>
          </a:p>
        </p:txBody>
      </p:sp>
    </p:spTree>
    <p:extLst>
      <p:ext uri="{BB962C8B-B14F-4D97-AF65-F5344CB8AC3E}">
        <p14:creationId xmlns:p14="http://schemas.microsoft.com/office/powerpoint/2010/main" val="1088946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A937ED-8E2F-4545-A7A0-26E9E8D33C89}"/>
              </a:ext>
            </a:extLst>
          </p:cNvPr>
          <p:cNvPicPr>
            <a:picLocks noChangeAspect="1"/>
          </p:cNvPicPr>
          <p:nvPr/>
        </p:nvPicPr>
        <p:blipFill>
          <a:blip r:embed="rId3"/>
          <a:stretch>
            <a:fillRect/>
          </a:stretch>
        </p:blipFill>
        <p:spPr>
          <a:xfrm>
            <a:off x="577700" y="391759"/>
            <a:ext cx="2829621" cy="916042"/>
          </a:xfrm>
          <a:prstGeom prst="rect">
            <a:avLst/>
          </a:prstGeom>
        </p:spPr>
      </p:pic>
      <p:sp>
        <p:nvSpPr>
          <p:cNvPr id="4" name="직사각형 3">
            <a:extLst>
              <a:ext uri="{FF2B5EF4-FFF2-40B4-BE49-F238E27FC236}">
                <a16:creationId xmlns:a16="http://schemas.microsoft.com/office/drawing/2014/main" id="{0F18F63A-AD98-4B4D-B520-398F3A6BC912}"/>
              </a:ext>
            </a:extLst>
          </p:cNvPr>
          <p:cNvSpPr/>
          <p:nvPr/>
        </p:nvSpPr>
        <p:spPr>
          <a:xfrm>
            <a:off x="3458112" y="472056"/>
            <a:ext cx="1861712" cy="769441"/>
          </a:xfrm>
          <a:prstGeom prst="rect">
            <a:avLst/>
          </a:prstGeom>
        </p:spPr>
        <p:txBody>
          <a:bodyPr wrap="square">
            <a:spAutoFit/>
          </a:bodyPr>
          <a:lstStyle/>
          <a:p>
            <a:r>
              <a:rPr kumimoji="1" lang="en-US" altLang="ko-KR" sz="4400" dirty="0">
                <a:latin typeface="Verdana" panose="020B0604030504040204" pitchFamily="34" charset="0"/>
                <a:ea typeface="Verdana" panose="020B0604030504040204" pitchFamily="34" charset="0"/>
                <a:cs typeface="Verdana" panose="020B0604030504040204" pitchFamily="34" charset="0"/>
              </a:rPr>
              <a:t>TIFU:</a:t>
            </a:r>
            <a:endParaRPr lang="ko-KR" altLang="en-US" sz="4400" dirty="0">
              <a:latin typeface="Verdana" panose="020B0604030504040204" pitchFamily="34" charset="0"/>
              <a:cs typeface="Verdana" panose="020B0604030504040204" pitchFamily="34" charset="0"/>
            </a:endParaRPr>
          </a:p>
        </p:txBody>
      </p:sp>
      <p:sp>
        <p:nvSpPr>
          <p:cNvPr id="2" name="직사각형 1">
            <a:extLst>
              <a:ext uri="{FF2B5EF4-FFF2-40B4-BE49-F238E27FC236}">
                <a16:creationId xmlns:a16="http://schemas.microsoft.com/office/drawing/2014/main" id="{F87BBB1D-95FB-E142-A374-AE68A895577F}"/>
              </a:ext>
            </a:extLst>
          </p:cNvPr>
          <p:cNvSpPr/>
          <p:nvPr/>
        </p:nvSpPr>
        <p:spPr>
          <a:xfrm>
            <a:off x="5319822" y="441277"/>
            <a:ext cx="6035749" cy="830997"/>
          </a:xfrm>
          <a:prstGeom prst="rect">
            <a:avLst/>
          </a:prstGeom>
        </p:spPr>
        <p:txBody>
          <a:bodyPr wrap="square">
            <a:spAutoFit/>
          </a:bodyPr>
          <a:lstStyle/>
          <a:p>
            <a:r>
              <a:rPr kumimoji="1" lang="en-US" altLang="ko-KR" sz="4800" b="1" dirty="0">
                <a:latin typeface="Corbel" panose="020B0503020204020204" pitchFamily="34" charset="0"/>
              </a:rPr>
              <a:t>Strong </a:t>
            </a:r>
            <a:r>
              <a:rPr kumimoji="1" lang="en-US" altLang="ko-KR" sz="4800" dirty="0">
                <a:latin typeface="Corbel" panose="020B0503020204020204" pitchFamily="34" charset="0"/>
              </a:rPr>
              <a:t>Abstraction</a:t>
            </a:r>
            <a:endParaRPr lang="ko-KR" altLang="en-US" sz="4800" dirty="0"/>
          </a:p>
        </p:txBody>
      </p:sp>
      <p:sp>
        <p:nvSpPr>
          <p:cNvPr id="11" name="TextBox 10">
            <a:extLst>
              <a:ext uri="{FF2B5EF4-FFF2-40B4-BE49-F238E27FC236}">
                <a16:creationId xmlns:a16="http://schemas.microsoft.com/office/drawing/2014/main" id="{6C6AB9B6-D251-F14F-B1FD-ACCA921A4362}"/>
              </a:ext>
            </a:extLst>
          </p:cNvPr>
          <p:cNvSpPr txBox="1"/>
          <p:nvPr/>
        </p:nvSpPr>
        <p:spPr>
          <a:xfrm>
            <a:off x="577700" y="2482266"/>
            <a:ext cx="5277407" cy="830997"/>
          </a:xfrm>
          <a:prstGeom prst="rect">
            <a:avLst/>
          </a:prstGeom>
          <a:noFill/>
        </p:spPr>
        <p:txBody>
          <a:bodyPr wrap="square" rtlCol="0" anchor="ctr">
            <a:spAutoFit/>
          </a:bodyPr>
          <a:lstStyle/>
          <a:p>
            <a:pPr marL="342900" indent="-342900">
              <a:buFont typeface="Arial" panose="020B0604020202020204" pitchFamily="34" charset="0"/>
              <a:buChar char="•"/>
            </a:pPr>
            <a:r>
              <a:rPr lang="en-US" altLang="ko-KR" sz="2400" b="1" dirty="0">
                <a:latin typeface="Corbel" panose="020B0503020204020204" pitchFamily="34" charset="0"/>
                <a:cs typeface="Times New Roman" panose="02020603050405020304" pitchFamily="18" charset="0"/>
              </a:rPr>
              <a:t>Lead</a:t>
            </a:r>
            <a:r>
              <a:rPr lang="en-US" altLang="ko-KR" sz="2400" dirty="0">
                <a:latin typeface="Corbel" panose="020B0503020204020204" pitchFamily="34" charset="0"/>
                <a:cs typeface="Times New Roman" panose="02020603050405020304" pitchFamily="18" charset="0"/>
              </a:rPr>
              <a:t>:</a:t>
            </a:r>
          </a:p>
          <a:p>
            <a:r>
              <a:rPr lang="en-US" altLang="ko-KR" sz="2400" dirty="0">
                <a:latin typeface="Corbel" panose="020B0503020204020204" pitchFamily="34" charset="0"/>
                <a:cs typeface="Times New Roman" panose="02020603050405020304" pitchFamily="18" charset="0"/>
              </a:rPr>
              <a:t>the leading sentence in the text</a:t>
            </a:r>
          </a:p>
        </p:txBody>
      </p:sp>
      <p:cxnSp>
        <p:nvCxnSpPr>
          <p:cNvPr id="20" name="직선 연결선[R] 19">
            <a:extLst>
              <a:ext uri="{FF2B5EF4-FFF2-40B4-BE49-F238E27FC236}">
                <a16:creationId xmlns:a16="http://schemas.microsoft.com/office/drawing/2014/main" id="{98C4467F-07AA-6142-B0BE-AF07A4CC427B}"/>
              </a:ext>
            </a:extLst>
          </p:cNvPr>
          <p:cNvCxnSpPr>
            <a:cxnSpLocks/>
          </p:cNvCxnSpPr>
          <p:nvPr/>
        </p:nvCxnSpPr>
        <p:spPr>
          <a:xfrm>
            <a:off x="9914467" y="3530601"/>
            <a:ext cx="1684866"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E3BB0AA9-5515-DB4E-815A-F33C67C85787}"/>
              </a:ext>
            </a:extLst>
          </p:cNvPr>
          <p:cNvCxnSpPr/>
          <p:nvPr/>
        </p:nvCxnSpPr>
        <p:spPr>
          <a:xfrm>
            <a:off x="7493000" y="3793067"/>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R] 21">
            <a:extLst>
              <a:ext uri="{FF2B5EF4-FFF2-40B4-BE49-F238E27FC236}">
                <a16:creationId xmlns:a16="http://schemas.microsoft.com/office/drawing/2014/main" id="{84571809-F8D6-EE40-A78B-490AF3615EC5}"/>
              </a:ext>
            </a:extLst>
          </p:cNvPr>
          <p:cNvCxnSpPr/>
          <p:nvPr/>
        </p:nvCxnSpPr>
        <p:spPr>
          <a:xfrm>
            <a:off x="7493000" y="4038601"/>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C6F5786B-6A64-8042-B8F6-04BDE0177382}"/>
              </a:ext>
            </a:extLst>
          </p:cNvPr>
          <p:cNvCxnSpPr/>
          <p:nvPr/>
        </p:nvCxnSpPr>
        <p:spPr>
          <a:xfrm>
            <a:off x="7493000" y="4301067"/>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6C32EB8C-4AB7-1949-A7A9-6D41DDEAF470}"/>
              </a:ext>
            </a:extLst>
          </p:cNvPr>
          <p:cNvCxnSpPr>
            <a:cxnSpLocks/>
          </p:cNvCxnSpPr>
          <p:nvPr/>
        </p:nvCxnSpPr>
        <p:spPr>
          <a:xfrm>
            <a:off x="7493000" y="5393270"/>
            <a:ext cx="41148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2F3EA324-37BE-4041-A64A-3A8795681DA3}"/>
              </a:ext>
            </a:extLst>
          </p:cNvPr>
          <p:cNvCxnSpPr/>
          <p:nvPr/>
        </p:nvCxnSpPr>
        <p:spPr>
          <a:xfrm>
            <a:off x="7493000" y="5655736"/>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A48B1DEC-DB6C-464F-9D8B-97E65E1DCF93}"/>
              </a:ext>
            </a:extLst>
          </p:cNvPr>
          <p:cNvCxnSpPr/>
          <p:nvPr/>
        </p:nvCxnSpPr>
        <p:spPr>
          <a:xfrm>
            <a:off x="7493000" y="5901270"/>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R] 26">
            <a:extLst>
              <a:ext uri="{FF2B5EF4-FFF2-40B4-BE49-F238E27FC236}">
                <a16:creationId xmlns:a16="http://schemas.microsoft.com/office/drawing/2014/main" id="{FF2E84D6-6645-E24D-97BD-CE5204A69D97}"/>
              </a:ext>
            </a:extLst>
          </p:cNvPr>
          <p:cNvCxnSpPr/>
          <p:nvPr/>
        </p:nvCxnSpPr>
        <p:spPr>
          <a:xfrm>
            <a:off x="7493000" y="6163736"/>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텍스트 상자 6">
            <a:extLst>
              <a:ext uri="{FF2B5EF4-FFF2-40B4-BE49-F238E27FC236}">
                <a16:creationId xmlns:a16="http://schemas.microsoft.com/office/drawing/2014/main" id="{C7045440-A838-B540-BAE7-55F7A86A160B}"/>
              </a:ext>
            </a:extLst>
          </p:cNvPr>
          <p:cNvSpPr txBox="1"/>
          <p:nvPr/>
        </p:nvSpPr>
        <p:spPr>
          <a:xfrm>
            <a:off x="1573301" y="1235277"/>
            <a:ext cx="4302566" cy="400110"/>
          </a:xfrm>
          <a:prstGeom prst="rect">
            <a:avLst/>
          </a:prstGeom>
          <a:noFill/>
        </p:spPr>
        <p:txBody>
          <a:bodyPr wrap="square" rtlCol="0">
            <a:spAutoFit/>
          </a:bodyPr>
          <a:lstStyle/>
          <a:p>
            <a:r>
              <a:rPr kumimoji="1" lang="en-US" altLang="ko-KR" sz="2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2</a:t>
            </a:r>
            <a:r>
              <a:rPr kumimoji="1" lang="ko-KR" altLang="en-US" sz="2000" dirty="0">
                <a:solidFill>
                  <a:schemeClr val="tx1">
                    <a:lumMod val="85000"/>
                    <a:lumOff val="15000"/>
                  </a:schemeClr>
                </a:solidFill>
                <a:latin typeface="Corbel" panose="020B0503020204020204" pitchFamily="34" charset="0"/>
                <a:ea typeface="Helvetica Neue" charset="0"/>
                <a:cs typeface="Lato" panose="020F0502020204030203" pitchFamily="34" charset="0"/>
              </a:rPr>
              <a:t> </a:t>
            </a:r>
            <a:r>
              <a:rPr kumimoji="1" lang="en-US" altLang="ko-KR" sz="2000" dirty="0">
                <a:solidFill>
                  <a:schemeClr val="tx1">
                    <a:lumMod val="85000"/>
                    <a:lumOff val="15000"/>
                  </a:schemeClr>
                </a:solidFill>
                <a:latin typeface="Corbel" panose="020B0503020204020204" pitchFamily="34" charset="0"/>
                <a:ea typeface="Helvetica Neue" charset="0"/>
                <a:cs typeface="Lato" panose="020F0502020204030203" pitchFamily="34" charset="0"/>
              </a:rPr>
              <a:t>indicators: Ext-Oracle &amp; Lead</a:t>
            </a:r>
            <a:endParaRPr kumimoji="1" lang="ko-KR" altLang="en-US" sz="2000" dirty="0">
              <a:solidFill>
                <a:schemeClr val="tx1">
                  <a:lumMod val="85000"/>
                  <a:lumOff val="15000"/>
                </a:schemeClr>
              </a:solidFill>
              <a:latin typeface="Corbel" panose="020B0503020204020204" pitchFamily="34" charset="0"/>
              <a:ea typeface="Helvetica Neue" charset="0"/>
              <a:cs typeface="Lato" panose="020F0502020204030203" pitchFamily="34" charset="0"/>
            </a:endParaRPr>
          </a:p>
        </p:txBody>
      </p:sp>
      <p:sp>
        <p:nvSpPr>
          <p:cNvPr id="30" name="TextBox 29">
            <a:extLst>
              <a:ext uri="{FF2B5EF4-FFF2-40B4-BE49-F238E27FC236}">
                <a16:creationId xmlns:a16="http://schemas.microsoft.com/office/drawing/2014/main" id="{C85E931F-7747-F144-A172-45E997B2A87D}"/>
              </a:ext>
            </a:extLst>
          </p:cNvPr>
          <p:cNvSpPr txBox="1"/>
          <p:nvPr/>
        </p:nvSpPr>
        <p:spPr>
          <a:xfrm>
            <a:off x="7493000" y="1804938"/>
            <a:ext cx="4114800" cy="923330"/>
          </a:xfrm>
          <a:prstGeom prst="rect">
            <a:avLst/>
          </a:prstGeom>
          <a:solidFill>
            <a:schemeClr val="bg1">
              <a:lumMod val="95000"/>
            </a:schemeClr>
          </a:solidFill>
        </p:spPr>
        <p:txBody>
          <a:bodyPr wrap="square" rtlCol="0">
            <a:spAutoFit/>
          </a:bodyPr>
          <a:lstStyle/>
          <a:p>
            <a:r>
              <a:rPr kumimoji="1" lang="en-US" altLang="ko-KR" b="1" dirty="0">
                <a:latin typeface="Times New Roman" panose="02020603050405020304" pitchFamily="18" charset="0"/>
                <a:cs typeface="Times New Roman" panose="02020603050405020304" pitchFamily="18" charset="0"/>
              </a:rPr>
              <a:t>Gold:</a:t>
            </a:r>
            <a:r>
              <a:rPr kumimoji="1" lang="en-US" altLang="ko-KR" dirty="0">
                <a:latin typeface="Times New Roman" panose="02020603050405020304" pitchFamily="18" charset="0"/>
                <a:cs typeface="Times New Roman" panose="02020603050405020304" pitchFamily="18" charset="0"/>
              </a:rPr>
              <a:t> </a:t>
            </a:r>
          </a:p>
          <a:p>
            <a:r>
              <a:rPr lang="en" altLang="ko-KR" dirty="0">
                <a:latin typeface="Times New Roman" panose="02020603050405020304" pitchFamily="18" charset="0"/>
                <a:cs typeface="Times New Roman" panose="02020603050405020304" pitchFamily="18" charset="0"/>
              </a:rPr>
              <a:t>The plant-based burger trend</a:t>
            </a:r>
            <a:r>
              <a:rPr lang="en" altLang="ko-KR" b="1" dirty="0">
                <a:latin typeface="Times New Roman" panose="02020603050405020304" pitchFamily="18" charset="0"/>
                <a:cs typeface="Times New Roman" panose="02020603050405020304" pitchFamily="18" charset="0"/>
              </a:rPr>
              <a:t> </a:t>
            </a:r>
            <a:r>
              <a:rPr lang="en" altLang="ko-KR" dirty="0">
                <a:latin typeface="Times New Roman" panose="02020603050405020304" pitchFamily="18" charset="0"/>
                <a:cs typeface="Times New Roman" panose="02020603050405020304" pitchFamily="18" charset="0"/>
              </a:rPr>
              <a:t>is growing more rapidly than most people anticipated.</a:t>
            </a:r>
            <a:endParaRPr kumimoji="1" lang="en-US" altLang="ko-KR" dirty="0">
              <a:latin typeface="Times New Roman" panose="02020603050405020304" pitchFamily="18" charset="0"/>
              <a:cs typeface="Times New Roman" panose="02020603050405020304" pitchFamily="18" charset="0"/>
            </a:endParaRPr>
          </a:p>
        </p:txBody>
      </p:sp>
      <p:cxnSp>
        <p:nvCxnSpPr>
          <p:cNvPr id="32" name="직선 연결선[R] 31">
            <a:extLst>
              <a:ext uri="{FF2B5EF4-FFF2-40B4-BE49-F238E27FC236}">
                <a16:creationId xmlns:a16="http://schemas.microsoft.com/office/drawing/2014/main" id="{0F7F80E4-4F2C-3A4C-A75C-41D1B229C202}"/>
              </a:ext>
            </a:extLst>
          </p:cNvPr>
          <p:cNvCxnSpPr>
            <a:cxnSpLocks/>
          </p:cNvCxnSpPr>
          <p:nvPr/>
        </p:nvCxnSpPr>
        <p:spPr>
          <a:xfrm>
            <a:off x="7772400" y="5130804"/>
            <a:ext cx="38269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R] 33">
            <a:extLst>
              <a:ext uri="{FF2B5EF4-FFF2-40B4-BE49-F238E27FC236}">
                <a16:creationId xmlns:a16="http://schemas.microsoft.com/office/drawing/2014/main" id="{26F2E8EF-5278-164A-BCD7-8F27CBFE0D0A}"/>
              </a:ext>
            </a:extLst>
          </p:cNvPr>
          <p:cNvCxnSpPr>
            <a:cxnSpLocks/>
          </p:cNvCxnSpPr>
          <p:nvPr/>
        </p:nvCxnSpPr>
        <p:spPr>
          <a:xfrm>
            <a:off x="7501467" y="4605870"/>
            <a:ext cx="4097866"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FC7B4199-EAF3-714C-B94B-AC7333FB68F3}"/>
              </a:ext>
            </a:extLst>
          </p:cNvPr>
          <p:cNvCxnSpPr/>
          <p:nvPr/>
        </p:nvCxnSpPr>
        <p:spPr>
          <a:xfrm>
            <a:off x="7501467" y="6451602"/>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0539AA97-1892-0E44-9F57-DB95E743FC96}"/>
              </a:ext>
            </a:extLst>
          </p:cNvPr>
          <p:cNvCxnSpPr/>
          <p:nvPr/>
        </p:nvCxnSpPr>
        <p:spPr>
          <a:xfrm>
            <a:off x="7501467" y="6714068"/>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R] 42">
            <a:extLst>
              <a:ext uri="{FF2B5EF4-FFF2-40B4-BE49-F238E27FC236}">
                <a16:creationId xmlns:a16="http://schemas.microsoft.com/office/drawing/2014/main" id="{80E6A557-9694-184A-954E-7B861F1E617A}"/>
              </a:ext>
            </a:extLst>
          </p:cNvPr>
          <p:cNvCxnSpPr>
            <a:cxnSpLocks/>
          </p:cNvCxnSpPr>
          <p:nvPr/>
        </p:nvCxnSpPr>
        <p:spPr>
          <a:xfrm>
            <a:off x="7501467" y="4868337"/>
            <a:ext cx="37592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2CCF0429-B682-5A41-B2AD-9F8E0069ADE9}"/>
              </a:ext>
            </a:extLst>
          </p:cNvPr>
          <p:cNvSpPr/>
          <p:nvPr/>
        </p:nvSpPr>
        <p:spPr>
          <a:xfrm>
            <a:off x="7406367" y="3017906"/>
            <a:ext cx="4250268" cy="615553"/>
          </a:xfrm>
          <a:prstGeom prst="rect">
            <a:avLst/>
          </a:prstGeom>
        </p:spPr>
        <p:txBody>
          <a:bodyPr wrap="square">
            <a:spAutoFit/>
          </a:bodyPr>
          <a:lstStyle/>
          <a:p>
            <a:pPr algn="just"/>
            <a:r>
              <a:rPr lang="en" altLang="ko-KR" sz="1700" dirty="0">
                <a:latin typeface="Times New Roman" panose="02020603050405020304" pitchFamily="18" charset="0"/>
                <a:cs typeface="Times New Roman" panose="02020603050405020304" pitchFamily="18" charset="0"/>
              </a:rPr>
              <a:t>The meat-less burger trend is growing fast than most people expected.</a:t>
            </a:r>
            <a:endParaRPr kumimoji="1" lang="en-US" altLang="ko-KR"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958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A937ED-8E2F-4545-A7A0-26E9E8D33C89}"/>
              </a:ext>
            </a:extLst>
          </p:cNvPr>
          <p:cNvPicPr>
            <a:picLocks noChangeAspect="1"/>
          </p:cNvPicPr>
          <p:nvPr/>
        </p:nvPicPr>
        <p:blipFill>
          <a:blip r:embed="rId3"/>
          <a:stretch>
            <a:fillRect/>
          </a:stretch>
        </p:blipFill>
        <p:spPr>
          <a:xfrm>
            <a:off x="577700" y="391759"/>
            <a:ext cx="2829621" cy="916042"/>
          </a:xfrm>
          <a:prstGeom prst="rect">
            <a:avLst/>
          </a:prstGeom>
        </p:spPr>
      </p:pic>
      <p:sp>
        <p:nvSpPr>
          <p:cNvPr id="4" name="직사각형 3">
            <a:extLst>
              <a:ext uri="{FF2B5EF4-FFF2-40B4-BE49-F238E27FC236}">
                <a16:creationId xmlns:a16="http://schemas.microsoft.com/office/drawing/2014/main" id="{0F18F63A-AD98-4B4D-B520-398F3A6BC912}"/>
              </a:ext>
            </a:extLst>
          </p:cNvPr>
          <p:cNvSpPr/>
          <p:nvPr/>
        </p:nvSpPr>
        <p:spPr>
          <a:xfrm>
            <a:off x="3458112" y="472056"/>
            <a:ext cx="1861712" cy="769441"/>
          </a:xfrm>
          <a:prstGeom prst="rect">
            <a:avLst/>
          </a:prstGeom>
        </p:spPr>
        <p:txBody>
          <a:bodyPr wrap="square">
            <a:spAutoFit/>
          </a:bodyPr>
          <a:lstStyle/>
          <a:p>
            <a:r>
              <a:rPr kumimoji="1" lang="en-US" altLang="ko-KR" sz="4400" dirty="0">
                <a:latin typeface="Verdana" panose="020B0604030504040204" pitchFamily="34" charset="0"/>
                <a:ea typeface="Verdana" panose="020B0604030504040204" pitchFamily="34" charset="0"/>
                <a:cs typeface="Verdana" panose="020B0604030504040204" pitchFamily="34" charset="0"/>
              </a:rPr>
              <a:t>TIFU:</a:t>
            </a:r>
            <a:endParaRPr lang="ko-KR" altLang="en-US" sz="4400" dirty="0">
              <a:latin typeface="Verdana" panose="020B0604030504040204" pitchFamily="34" charset="0"/>
              <a:cs typeface="Verdana" panose="020B0604030504040204" pitchFamily="34" charset="0"/>
            </a:endParaRPr>
          </a:p>
        </p:txBody>
      </p:sp>
      <p:sp>
        <p:nvSpPr>
          <p:cNvPr id="2" name="직사각형 1">
            <a:extLst>
              <a:ext uri="{FF2B5EF4-FFF2-40B4-BE49-F238E27FC236}">
                <a16:creationId xmlns:a16="http://schemas.microsoft.com/office/drawing/2014/main" id="{F87BBB1D-95FB-E142-A374-AE68A895577F}"/>
              </a:ext>
            </a:extLst>
          </p:cNvPr>
          <p:cNvSpPr/>
          <p:nvPr/>
        </p:nvSpPr>
        <p:spPr>
          <a:xfrm>
            <a:off x="5319822" y="441277"/>
            <a:ext cx="6035749" cy="830997"/>
          </a:xfrm>
          <a:prstGeom prst="rect">
            <a:avLst/>
          </a:prstGeom>
        </p:spPr>
        <p:txBody>
          <a:bodyPr wrap="square">
            <a:spAutoFit/>
          </a:bodyPr>
          <a:lstStyle/>
          <a:p>
            <a:r>
              <a:rPr kumimoji="1" lang="en-US" altLang="ko-KR" sz="4800" b="1" dirty="0">
                <a:latin typeface="Corbel" panose="020B0503020204020204" pitchFamily="34" charset="0"/>
              </a:rPr>
              <a:t>Strong </a:t>
            </a:r>
            <a:r>
              <a:rPr kumimoji="1" lang="en-US" altLang="ko-KR" sz="4800" dirty="0">
                <a:latin typeface="Corbel" panose="020B0503020204020204" pitchFamily="34" charset="0"/>
              </a:rPr>
              <a:t>Abstraction</a:t>
            </a:r>
            <a:endParaRPr lang="ko-KR" altLang="en-US" sz="4800" dirty="0"/>
          </a:p>
        </p:txBody>
      </p:sp>
      <p:cxnSp>
        <p:nvCxnSpPr>
          <p:cNvPr id="20" name="직선 연결선[R] 19">
            <a:extLst>
              <a:ext uri="{FF2B5EF4-FFF2-40B4-BE49-F238E27FC236}">
                <a16:creationId xmlns:a16="http://schemas.microsoft.com/office/drawing/2014/main" id="{98C4467F-07AA-6142-B0BE-AF07A4CC427B}"/>
              </a:ext>
            </a:extLst>
          </p:cNvPr>
          <p:cNvCxnSpPr/>
          <p:nvPr/>
        </p:nvCxnSpPr>
        <p:spPr>
          <a:xfrm>
            <a:off x="7493000" y="3530601"/>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E3BB0AA9-5515-DB4E-815A-F33C67C85787}"/>
              </a:ext>
            </a:extLst>
          </p:cNvPr>
          <p:cNvCxnSpPr/>
          <p:nvPr/>
        </p:nvCxnSpPr>
        <p:spPr>
          <a:xfrm>
            <a:off x="7493000" y="3793067"/>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R] 21">
            <a:extLst>
              <a:ext uri="{FF2B5EF4-FFF2-40B4-BE49-F238E27FC236}">
                <a16:creationId xmlns:a16="http://schemas.microsoft.com/office/drawing/2014/main" id="{84571809-F8D6-EE40-A78B-490AF3615EC5}"/>
              </a:ext>
            </a:extLst>
          </p:cNvPr>
          <p:cNvCxnSpPr/>
          <p:nvPr/>
        </p:nvCxnSpPr>
        <p:spPr>
          <a:xfrm>
            <a:off x="7493000" y="4038601"/>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C6F5786B-6A64-8042-B8F6-04BDE0177382}"/>
              </a:ext>
            </a:extLst>
          </p:cNvPr>
          <p:cNvCxnSpPr/>
          <p:nvPr/>
        </p:nvCxnSpPr>
        <p:spPr>
          <a:xfrm>
            <a:off x="7493000" y="4301067"/>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6C32EB8C-4AB7-1949-A7A9-6D41DDEAF470}"/>
              </a:ext>
            </a:extLst>
          </p:cNvPr>
          <p:cNvCxnSpPr>
            <a:cxnSpLocks/>
          </p:cNvCxnSpPr>
          <p:nvPr/>
        </p:nvCxnSpPr>
        <p:spPr>
          <a:xfrm>
            <a:off x="7493000" y="5393270"/>
            <a:ext cx="3556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2F3EA324-37BE-4041-A64A-3A8795681DA3}"/>
              </a:ext>
            </a:extLst>
          </p:cNvPr>
          <p:cNvCxnSpPr/>
          <p:nvPr/>
        </p:nvCxnSpPr>
        <p:spPr>
          <a:xfrm>
            <a:off x="7493000" y="5655736"/>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A48B1DEC-DB6C-464F-9D8B-97E65E1DCF93}"/>
              </a:ext>
            </a:extLst>
          </p:cNvPr>
          <p:cNvCxnSpPr/>
          <p:nvPr/>
        </p:nvCxnSpPr>
        <p:spPr>
          <a:xfrm>
            <a:off x="7493000" y="5901270"/>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R] 26">
            <a:extLst>
              <a:ext uri="{FF2B5EF4-FFF2-40B4-BE49-F238E27FC236}">
                <a16:creationId xmlns:a16="http://schemas.microsoft.com/office/drawing/2014/main" id="{FF2E84D6-6645-E24D-97BD-CE5204A69D97}"/>
              </a:ext>
            </a:extLst>
          </p:cNvPr>
          <p:cNvCxnSpPr/>
          <p:nvPr/>
        </p:nvCxnSpPr>
        <p:spPr>
          <a:xfrm>
            <a:off x="7493000" y="6163736"/>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텍스트 상자 6">
            <a:extLst>
              <a:ext uri="{FF2B5EF4-FFF2-40B4-BE49-F238E27FC236}">
                <a16:creationId xmlns:a16="http://schemas.microsoft.com/office/drawing/2014/main" id="{C7045440-A838-B540-BAE7-55F7A86A160B}"/>
              </a:ext>
            </a:extLst>
          </p:cNvPr>
          <p:cNvSpPr txBox="1"/>
          <p:nvPr/>
        </p:nvSpPr>
        <p:spPr>
          <a:xfrm>
            <a:off x="1573301" y="1235277"/>
            <a:ext cx="4302566" cy="400110"/>
          </a:xfrm>
          <a:prstGeom prst="rect">
            <a:avLst/>
          </a:prstGeom>
          <a:noFill/>
        </p:spPr>
        <p:txBody>
          <a:bodyPr wrap="square" rtlCol="0">
            <a:spAutoFit/>
          </a:bodyPr>
          <a:lstStyle/>
          <a:p>
            <a:r>
              <a:rPr kumimoji="1" lang="en-US" altLang="ko-KR" sz="2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2</a:t>
            </a:r>
            <a:r>
              <a:rPr kumimoji="1" lang="ko-KR" altLang="en-US" sz="2000" dirty="0">
                <a:solidFill>
                  <a:schemeClr val="tx1">
                    <a:lumMod val="85000"/>
                    <a:lumOff val="15000"/>
                  </a:schemeClr>
                </a:solidFill>
                <a:latin typeface="Corbel" panose="020B0503020204020204" pitchFamily="34" charset="0"/>
                <a:ea typeface="Helvetica Neue" charset="0"/>
                <a:cs typeface="Lato" panose="020F0502020204030203" pitchFamily="34" charset="0"/>
              </a:rPr>
              <a:t> </a:t>
            </a:r>
            <a:r>
              <a:rPr kumimoji="1" lang="en-US" altLang="ko-KR" sz="2000" dirty="0">
                <a:solidFill>
                  <a:schemeClr val="tx1">
                    <a:lumMod val="85000"/>
                    <a:lumOff val="15000"/>
                  </a:schemeClr>
                </a:solidFill>
                <a:latin typeface="Corbel" panose="020B0503020204020204" pitchFamily="34" charset="0"/>
                <a:ea typeface="Helvetica Neue" charset="0"/>
                <a:cs typeface="Lato" panose="020F0502020204030203" pitchFamily="34" charset="0"/>
              </a:rPr>
              <a:t>indicators: Ext-Oracle &amp; Lead</a:t>
            </a:r>
            <a:endParaRPr kumimoji="1" lang="ko-KR" altLang="en-US" sz="2000" dirty="0">
              <a:solidFill>
                <a:schemeClr val="tx1">
                  <a:lumMod val="85000"/>
                  <a:lumOff val="15000"/>
                </a:schemeClr>
              </a:solidFill>
              <a:latin typeface="Corbel" panose="020B0503020204020204" pitchFamily="34" charset="0"/>
              <a:ea typeface="Helvetica Neue" charset="0"/>
              <a:cs typeface="Lato" panose="020F0502020204030203" pitchFamily="34" charset="0"/>
            </a:endParaRPr>
          </a:p>
        </p:txBody>
      </p:sp>
      <p:sp>
        <p:nvSpPr>
          <p:cNvPr id="30" name="TextBox 29">
            <a:extLst>
              <a:ext uri="{FF2B5EF4-FFF2-40B4-BE49-F238E27FC236}">
                <a16:creationId xmlns:a16="http://schemas.microsoft.com/office/drawing/2014/main" id="{C85E931F-7747-F144-A172-45E997B2A87D}"/>
              </a:ext>
            </a:extLst>
          </p:cNvPr>
          <p:cNvSpPr txBox="1"/>
          <p:nvPr/>
        </p:nvSpPr>
        <p:spPr>
          <a:xfrm>
            <a:off x="7493000" y="1804938"/>
            <a:ext cx="4114800" cy="923330"/>
          </a:xfrm>
          <a:prstGeom prst="rect">
            <a:avLst/>
          </a:prstGeom>
          <a:solidFill>
            <a:schemeClr val="bg1">
              <a:lumMod val="95000"/>
            </a:schemeClr>
          </a:solidFill>
        </p:spPr>
        <p:txBody>
          <a:bodyPr wrap="square" rtlCol="0">
            <a:spAutoFit/>
          </a:bodyPr>
          <a:lstStyle/>
          <a:p>
            <a:r>
              <a:rPr kumimoji="1" lang="en-US" altLang="ko-KR" b="1" dirty="0">
                <a:latin typeface="Times New Roman" panose="02020603050405020304" pitchFamily="18" charset="0"/>
                <a:cs typeface="Times New Roman" panose="02020603050405020304" pitchFamily="18" charset="0"/>
              </a:rPr>
              <a:t>Gold:</a:t>
            </a:r>
            <a:r>
              <a:rPr kumimoji="1" lang="en-US" altLang="ko-KR" dirty="0">
                <a:latin typeface="Times New Roman" panose="02020603050405020304" pitchFamily="18" charset="0"/>
                <a:cs typeface="Times New Roman" panose="02020603050405020304" pitchFamily="18" charset="0"/>
              </a:rPr>
              <a:t> </a:t>
            </a:r>
          </a:p>
          <a:p>
            <a:r>
              <a:rPr lang="en" altLang="ko-KR" dirty="0">
                <a:latin typeface="Times New Roman" panose="02020603050405020304" pitchFamily="18" charset="0"/>
                <a:cs typeface="Times New Roman" panose="02020603050405020304" pitchFamily="18" charset="0"/>
              </a:rPr>
              <a:t>The plant-based burger trend</a:t>
            </a:r>
            <a:r>
              <a:rPr lang="en" altLang="ko-KR" b="1" dirty="0">
                <a:latin typeface="Times New Roman" panose="02020603050405020304" pitchFamily="18" charset="0"/>
                <a:cs typeface="Times New Roman" panose="02020603050405020304" pitchFamily="18" charset="0"/>
              </a:rPr>
              <a:t> </a:t>
            </a:r>
            <a:r>
              <a:rPr lang="en" altLang="ko-KR" dirty="0">
                <a:latin typeface="Times New Roman" panose="02020603050405020304" pitchFamily="18" charset="0"/>
                <a:cs typeface="Times New Roman" panose="02020603050405020304" pitchFamily="18" charset="0"/>
              </a:rPr>
              <a:t>is growing more rapidly than most people anticipated.</a:t>
            </a:r>
            <a:endParaRPr kumimoji="1" lang="en-US" altLang="ko-KR" dirty="0">
              <a:latin typeface="Times New Roman" panose="02020603050405020304" pitchFamily="18" charset="0"/>
              <a:cs typeface="Times New Roman" panose="02020603050405020304" pitchFamily="18" charset="0"/>
            </a:endParaRPr>
          </a:p>
        </p:txBody>
      </p:sp>
      <p:sp>
        <p:nvSpPr>
          <p:cNvPr id="31" name="직사각형 30">
            <a:extLst>
              <a:ext uri="{FF2B5EF4-FFF2-40B4-BE49-F238E27FC236}">
                <a16:creationId xmlns:a16="http://schemas.microsoft.com/office/drawing/2014/main" id="{2858E9D2-21E9-1346-8792-7CFBC03255DB}"/>
              </a:ext>
            </a:extLst>
          </p:cNvPr>
          <p:cNvSpPr/>
          <p:nvPr/>
        </p:nvSpPr>
        <p:spPr>
          <a:xfrm>
            <a:off x="7408332" y="4368170"/>
            <a:ext cx="4250268" cy="877163"/>
          </a:xfrm>
          <a:prstGeom prst="rect">
            <a:avLst/>
          </a:prstGeom>
        </p:spPr>
        <p:txBody>
          <a:bodyPr wrap="square">
            <a:spAutoFit/>
          </a:bodyPr>
          <a:lstStyle/>
          <a:p>
            <a:pPr algn="just"/>
            <a:r>
              <a:rPr lang="en" altLang="ko-KR" sz="1700" dirty="0">
                <a:latin typeface="Times New Roman" panose="02020603050405020304" pitchFamily="18" charset="0"/>
                <a:cs typeface="Times New Roman" panose="02020603050405020304" pitchFamily="18" charset="0"/>
              </a:rPr>
              <a:t>          Experts say that the plant-based burger industry is growing more rapidly than people anticipated.</a:t>
            </a:r>
            <a:endParaRPr kumimoji="1" lang="en-US" altLang="ko-KR" sz="1700" dirty="0">
              <a:latin typeface="Times New Roman" panose="02020603050405020304" pitchFamily="18" charset="0"/>
              <a:cs typeface="Times New Roman" panose="02020603050405020304" pitchFamily="18" charset="0"/>
            </a:endParaRPr>
          </a:p>
        </p:txBody>
      </p:sp>
      <p:cxnSp>
        <p:nvCxnSpPr>
          <p:cNvPr id="32" name="직선 연결선[R] 31">
            <a:extLst>
              <a:ext uri="{FF2B5EF4-FFF2-40B4-BE49-F238E27FC236}">
                <a16:creationId xmlns:a16="http://schemas.microsoft.com/office/drawing/2014/main" id="{0F7F80E4-4F2C-3A4C-A75C-41D1B229C202}"/>
              </a:ext>
            </a:extLst>
          </p:cNvPr>
          <p:cNvCxnSpPr>
            <a:cxnSpLocks/>
          </p:cNvCxnSpPr>
          <p:nvPr/>
        </p:nvCxnSpPr>
        <p:spPr>
          <a:xfrm>
            <a:off x="8619067" y="5130804"/>
            <a:ext cx="2980266"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R] 33">
            <a:extLst>
              <a:ext uri="{FF2B5EF4-FFF2-40B4-BE49-F238E27FC236}">
                <a16:creationId xmlns:a16="http://schemas.microsoft.com/office/drawing/2014/main" id="{26F2E8EF-5278-164A-BCD7-8F27CBFE0D0A}"/>
              </a:ext>
            </a:extLst>
          </p:cNvPr>
          <p:cNvCxnSpPr>
            <a:cxnSpLocks/>
          </p:cNvCxnSpPr>
          <p:nvPr/>
        </p:nvCxnSpPr>
        <p:spPr>
          <a:xfrm>
            <a:off x="7501467" y="4605870"/>
            <a:ext cx="3979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FC7B4199-EAF3-714C-B94B-AC7333FB68F3}"/>
              </a:ext>
            </a:extLst>
          </p:cNvPr>
          <p:cNvCxnSpPr/>
          <p:nvPr/>
        </p:nvCxnSpPr>
        <p:spPr>
          <a:xfrm>
            <a:off x="7501467" y="6451602"/>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0539AA97-1892-0E44-9F57-DB95E743FC96}"/>
              </a:ext>
            </a:extLst>
          </p:cNvPr>
          <p:cNvCxnSpPr/>
          <p:nvPr/>
        </p:nvCxnSpPr>
        <p:spPr>
          <a:xfrm>
            <a:off x="7501467" y="6714068"/>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R] 38">
            <a:extLst>
              <a:ext uri="{FF2B5EF4-FFF2-40B4-BE49-F238E27FC236}">
                <a16:creationId xmlns:a16="http://schemas.microsoft.com/office/drawing/2014/main" id="{0C0E9544-EC7C-1749-A84B-E020F8A3D5EB}"/>
              </a:ext>
            </a:extLst>
          </p:cNvPr>
          <p:cNvCxnSpPr/>
          <p:nvPr/>
        </p:nvCxnSpPr>
        <p:spPr>
          <a:xfrm>
            <a:off x="7493000" y="3268134"/>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B5D38DC-E7BD-3441-9C30-4EA73622AF99}"/>
              </a:ext>
            </a:extLst>
          </p:cNvPr>
          <p:cNvSpPr txBox="1"/>
          <p:nvPr/>
        </p:nvSpPr>
        <p:spPr>
          <a:xfrm>
            <a:off x="577700" y="3491357"/>
            <a:ext cx="6364967" cy="830997"/>
          </a:xfrm>
          <a:prstGeom prst="rect">
            <a:avLst/>
          </a:prstGeom>
          <a:noFill/>
        </p:spPr>
        <p:txBody>
          <a:bodyPr wrap="square" rtlCol="0" anchor="ctr">
            <a:spAutoFit/>
          </a:bodyPr>
          <a:lstStyle/>
          <a:p>
            <a:pPr marL="342900" indent="-342900">
              <a:buFont typeface="Arial" panose="020B0604020202020204" pitchFamily="34" charset="0"/>
              <a:buChar char="•"/>
            </a:pPr>
            <a:r>
              <a:rPr lang="en-US" altLang="ko-KR" sz="2400" b="1" dirty="0">
                <a:latin typeface="Corbel" panose="020B0503020204020204" pitchFamily="34" charset="0"/>
                <a:cs typeface="Times New Roman" panose="02020603050405020304" pitchFamily="18" charset="0"/>
              </a:rPr>
              <a:t>Ext</a:t>
            </a:r>
            <a:r>
              <a:rPr lang="en-US" altLang="ko-KR" sz="2400" dirty="0">
                <a:latin typeface="Corbel" panose="020B0503020204020204" pitchFamily="34" charset="0"/>
                <a:cs typeface="Times New Roman" panose="02020603050405020304" pitchFamily="18" charset="0"/>
              </a:rPr>
              <a:t>ractive-</a:t>
            </a:r>
            <a:r>
              <a:rPr lang="en-US" altLang="ko-KR" sz="2400" b="1" dirty="0">
                <a:latin typeface="Corbel" panose="020B0503020204020204" pitchFamily="34" charset="0"/>
                <a:cs typeface="Times New Roman" panose="02020603050405020304" pitchFamily="18" charset="0"/>
              </a:rPr>
              <a:t>Oracle</a:t>
            </a:r>
            <a:r>
              <a:rPr lang="en-US" altLang="ko-KR" sz="2400" dirty="0">
                <a:latin typeface="Corbel" panose="020B0503020204020204" pitchFamily="34" charset="0"/>
                <a:cs typeface="Times New Roman" panose="02020603050405020304" pitchFamily="18" charset="0"/>
              </a:rPr>
              <a:t> (Best-extractive): </a:t>
            </a:r>
          </a:p>
          <a:p>
            <a:r>
              <a:rPr lang="en-US" altLang="ko-KR" sz="2400" dirty="0">
                <a:latin typeface="Corbel" panose="020B0503020204020204" pitchFamily="34" charset="0"/>
                <a:cs typeface="Times New Roman" panose="02020603050405020304" pitchFamily="18" charset="0"/>
              </a:rPr>
              <a:t>the most identical sentence in the text</a:t>
            </a:r>
          </a:p>
        </p:txBody>
      </p:sp>
    </p:spTree>
    <p:extLst>
      <p:ext uri="{BB962C8B-B14F-4D97-AF65-F5344CB8AC3E}">
        <p14:creationId xmlns:p14="http://schemas.microsoft.com/office/powerpoint/2010/main" val="2900262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A937ED-8E2F-4545-A7A0-26E9E8D33C89}"/>
              </a:ext>
            </a:extLst>
          </p:cNvPr>
          <p:cNvPicPr>
            <a:picLocks noChangeAspect="1"/>
          </p:cNvPicPr>
          <p:nvPr/>
        </p:nvPicPr>
        <p:blipFill>
          <a:blip r:embed="rId3"/>
          <a:stretch>
            <a:fillRect/>
          </a:stretch>
        </p:blipFill>
        <p:spPr>
          <a:xfrm>
            <a:off x="577700" y="391759"/>
            <a:ext cx="2829621" cy="916042"/>
          </a:xfrm>
          <a:prstGeom prst="rect">
            <a:avLst/>
          </a:prstGeom>
        </p:spPr>
      </p:pic>
      <p:sp>
        <p:nvSpPr>
          <p:cNvPr id="4" name="직사각형 3">
            <a:extLst>
              <a:ext uri="{FF2B5EF4-FFF2-40B4-BE49-F238E27FC236}">
                <a16:creationId xmlns:a16="http://schemas.microsoft.com/office/drawing/2014/main" id="{0F18F63A-AD98-4B4D-B520-398F3A6BC912}"/>
              </a:ext>
            </a:extLst>
          </p:cNvPr>
          <p:cNvSpPr/>
          <p:nvPr/>
        </p:nvSpPr>
        <p:spPr>
          <a:xfrm>
            <a:off x="3458112" y="472056"/>
            <a:ext cx="1861712" cy="769441"/>
          </a:xfrm>
          <a:prstGeom prst="rect">
            <a:avLst/>
          </a:prstGeom>
        </p:spPr>
        <p:txBody>
          <a:bodyPr wrap="square">
            <a:spAutoFit/>
          </a:bodyPr>
          <a:lstStyle/>
          <a:p>
            <a:r>
              <a:rPr kumimoji="1" lang="en-US" altLang="ko-KR" sz="4400" dirty="0">
                <a:latin typeface="Verdana" panose="020B0604030504040204" pitchFamily="34" charset="0"/>
                <a:ea typeface="Verdana" panose="020B0604030504040204" pitchFamily="34" charset="0"/>
                <a:cs typeface="Verdana" panose="020B0604030504040204" pitchFamily="34" charset="0"/>
              </a:rPr>
              <a:t>TIFU:</a:t>
            </a:r>
            <a:endParaRPr lang="ko-KR" altLang="en-US" sz="4400" dirty="0">
              <a:latin typeface="Verdana" panose="020B0604030504040204" pitchFamily="34" charset="0"/>
              <a:cs typeface="Verdana" panose="020B0604030504040204" pitchFamily="34" charset="0"/>
            </a:endParaRPr>
          </a:p>
        </p:txBody>
      </p:sp>
      <p:sp>
        <p:nvSpPr>
          <p:cNvPr id="2" name="직사각형 1">
            <a:extLst>
              <a:ext uri="{FF2B5EF4-FFF2-40B4-BE49-F238E27FC236}">
                <a16:creationId xmlns:a16="http://schemas.microsoft.com/office/drawing/2014/main" id="{F87BBB1D-95FB-E142-A374-AE68A895577F}"/>
              </a:ext>
            </a:extLst>
          </p:cNvPr>
          <p:cNvSpPr/>
          <p:nvPr/>
        </p:nvSpPr>
        <p:spPr>
          <a:xfrm>
            <a:off x="5319822" y="441277"/>
            <a:ext cx="6035749" cy="830997"/>
          </a:xfrm>
          <a:prstGeom prst="rect">
            <a:avLst/>
          </a:prstGeom>
        </p:spPr>
        <p:txBody>
          <a:bodyPr wrap="square">
            <a:spAutoFit/>
          </a:bodyPr>
          <a:lstStyle/>
          <a:p>
            <a:r>
              <a:rPr kumimoji="1" lang="en-US" altLang="ko-KR" sz="4800" b="1" dirty="0">
                <a:latin typeface="Corbel" panose="020B0503020204020204" pitchFamily="34" charset="0"/>
              </a:rPr>
              <a:t>Strong </a:t>
            </a:r>
            <a:r>
              <a:rPr kumimoji="1" lang="en-US" altLang="ko-KR" sz="4800" dirty="0">
                <a:latin typeface="Corbel" panose="020B0503020204020204" pitchFamily="34" charset="0"/>
              </a:rPr>
              <a:t>Abstraction</a:t>
            </a:r>
            <a:endParaRPr lang="ko-KR" altLang="en-US" sz="4800" dirty="0"/>
          </a:p>
        </p:txBody>
      </p:sp>
      <p:sp>
        <p:nvSpPr>
          <p:cNvPr id="5" name="TextBox 4">
            <a:extLst>
              <a:ext uri="{FF2B5EF4-FFF2-40B4-BE49-F238E27FC236}">
                <a16:creationId xmlns:a16="http://schemas.microsoft.com/office/drawing/2014/main" id="{4C6DDF37-D4A9-9447-B794-C596B9B908AD}"/>
              </a:ext>
            </a:extLst>
          </p:cNvPr>
          <p:cNvSpPr txBox="1"/>
          <p:nvPr/>
        </p:nvSpPr>
        <p:spPr>
          <a:xfrm>
            <a:off x="577700" y="3491357"/>
            <a:ext cx="5609344" cy="830997"/>
          </a:xfrm>
          <a:prstGeom prst="rect">
            <a:avLst/>
          </a:prstGeom>
          <a:noFill/>
        </p:spPr>
        <p:txBody>
          <a:bodyPr wrap="square" rtlCol="0" anchor="ctr">
            <a:spAutoFit/>
          </a:bodyPr>
          <a:lstStyle/>
          <a:p>
            <a:pPr marL="342900" indent="-342900">
              <a:buFont typeface="Arial" panose="020B0604020202020204" pitchFamily="34" charset="0"/>
              <a:buChar char="•"/>
            </a:pPr>
            <a:r>
              <a:rPr lang="en-US" altLang="ko-KR" sz="2400" b="1" dirty="0">
                <a:latin typeface="Corbel" panose="020B0503020204020204" pitchFamily="34" charset="0"/>
                <a:cs typeface="Times New Roman" panose="02020603050405020304" pitchFamily="18" charset="0"/>
              </a:rPr>
              <a:t>Ext</a:t>
            </a:r>
            <a:r>
              <a:rPr lang="en-US" altLang="ko-KR" sz="2400" dirty="0">
                <a:latin typeface="Corbel" panose="020B0503020204020204" pitchFamily="34" charset="0"/>
                <a:cs typeface="Times New Roman" panose="02020603050405020304" pitchFamily="18" charset="0"/>
              </a:rPr>
              <a:t>ractive-</a:t>
            </a:r>
            <a:r>
              <a:rPr lang="en-US" altLang="ko-KR" sz="2400" b="1" dirty="0">
                <a:latin typeface="Corbel" panose="020B0503020204020204" pitchFamily="34" charset="0"/>
                <a:cs typeface="Times New Roman" panose="02020603050405020304" pitchFamily="18" charset="0"/>
              </a:rPr>
              <a:t>Oracle</a:t>
            </a:r>
            <a:r>
              <a:rPr lang="en-US" altLang="ko-KR" sz="2400" dirty="0">
                <a:latin typeface="Corbel" panose="020B0503020204020204" pitchFamily="34" charset="0"/>
                <a:cs typeface="Times New Roman" panose="02020603050405020304" pitchFamily="18" charset="0"/>
              </a:rPr>
              <a:t> (Best-extractive): </a:t>
            </a:r>
          </a:p>
          <a:p>
            <a:r>
              <a:rPr lang="en-US" altLang="ko-KR" sz="2400" dirty="0">
                <a:latin typeface="Corbel" panose="020B0503020204020204" pitchFamily="34" charset="0"/>
                <a:cs typeface="Times New Roman" panose="02020603050405020304" pitchFamily="18" charset="0"/>
              </a:rPr>
              <a:t>the most identical sentence in the text</a:t>
            </a:r>
          </a:p>
        </p:txBody>
      </p:sp>
      <p:sp>
        <p:nvSpPr>
          <p:cNvPr id="11" name="TextBox 10">
            <a:extLst>
              <a:ext uri="{FF2B5EF4-FFF2-40B4-BE49-F238E27FC236}">
                <a16:creationId xmlns:a16="http://schemas.microsoft.com/office/drawing/2014/main" id="{6C6AB9B6-D251-F14F-B1FD-ACCA921A4362}"/>
              </a:ext>
            </a:extLst>
          </p:cNvPr>
          <p:cNvSpPr txBox="1"/>
          <p:nvPr/>
        </p:nvSpPr>
        <p:spPr>
          <a:xfrm>
            <a:off x="577700" y="2482266"/>
            <a:ext cx="5277407" cy="830997"/>
          </a:xfrm>
          <a:prstGeom prst="rect">
            <a:avLst/>
          </a:prstGeom>
          <a:noFill/>
        </p:spPr>
        <p:txBody>
          <a:bodyPr wrap="square" rtlCol="0" anchor="ctr">
            <a:spAutoFit/>
          </a:bodyPr>
          <a:lstStyle/>
          <a:p>
            <a:pPr marL="342900" indent="-342900">
              <a:buFont typeface="Arial" panose="020B0604020202020204" pitchFamily="34" charset="0"/>
              <a:buChar char="•"/>
            </a:pPr>
            <a:r>
              <a:rPr lang="en-US" altLang="ko-KR" sz="2400" b="1" dirty="0">
                <a:latin typeface="Corbel" panose="020B0503020204020204" pitchFamily="34" charset="0"/>
                <a:cs typeface="Times New Roman" panose="02020603050405020304" pitchFamily="18" charset="0"/>
              </a:rPr>
              <a:t>Lead</a:t>
            </a:r>
            <a:r>
              <a:rPr lang="en-US" altLang="ko-KR" sz="2400" dirty="0">
                <a:latin typeface="Corbel" panose="020B0503020204020204" pitchFamily="34" charset="0"/>
                <a:cs typeface="Times New Roman" panose="02020603050405020304" pitchFamily="18" charset="0"/>
              </a:rPr>
              <a:t>:</a:t>
            </a:r>
          </a:p>
          <a:p>
            <a:r>
              <a:rPr lang="en-US" altLang="ko-KR" sz="2400" dirty="0">
                <a:latin typeface="Corbel" panose="020B0503020204020204" pitchFamily="34" charset="0"/>
                <a:cs typeface="Times New Roman" panose="02020603050405020304" pitchFamily="18" charset="0"/>
              </a:rPr>
              <a:t>the leading sentence in the text</a:t>
            </a:r>
          </a:p>
        </p:txBody>
      </p:sp>
      <p:sp>
        <p:nvSpPr>
          <p:cNvPr id="12" name="TextBox 11">
            <a:extLst>
              <a:ext uri="{FF2B5EF4-FFF2-40B4-BE49-F238E27FC236}">
                <a16:creationId xmlns:a16="http://schemas.microsoft.com/office/drawing/2014/main" id="{76466A19-1A6D-3D4D-B26E-274845C54A5A}"/>
              </a:ext>
            </a:extLst>
          </p:cNvPr>
          <p:cNvSpPr txBox="1"/>
          <p:nvPr/>
        </p:nvSpPr>
        <p:spPr>
          <a:xfrm>
            <a:off x="598460" y="4639100"/>
            <a:ext cx="5014940" cy="830997"/>
          </a:xfrm>
          <a:prstGeom prst="rect">
            <a:avLst/>
          </a:prstGeom>
          <a:noFill/>
        </p:spPr>
        <p:txBody>
          <a:bodyPr wrap="square" rtlCol="0" anchor="ctr">
            <a:spAutoFit/>
          </a:bodyPr>
          <a:lstStyle/>
          <a:p>
            <a:r>
              <a:rPr lang="en-US" altLang="ko-KR" sz="700" dirty="0">
                <a:latin typeface="Corbel" panose="020B0503020204020204" pitchFamily="34" charset="0"/>
                <a:cs typeface="Times New Roman" panose="02020603050405020304" pitchFamily="18" charset="0"/>
              </a:rPr>
              <a:t> </a:t>
            </a:r>
            <a:r>
              <a:rPr lang="en-US" altLang="ko-KR" sz="2400" dirty="0">
                <a:latin typeface="Corbel" panose="020B0503020204020204" pitchFamily="34" charset="0"/>
                <a:cs typeface="Times New Roman" panose="02020603050405020304" pitchFamily="18" charset="0"/>
              </a:rPr>
              <a:t>→ If these show </a:t>
            </a:r>
            <a:r>
              <a:rPr lang="en-US" altLang="ko-KR" sz="2400" dirty="0">
                <a:solidFill>
                  <a:srgbClr val="CC0000"/>
                </a:solidFill>
                <a:latin typeface="Corbel" panose="020B0503020204020204" pitchFamily="34" charset="0"/>
                <a:cs typeface="Times New Roman" panose="02020603050405020304" pitchFamily="18" charset="0"/>
              </a:rPr>
              <a:t>low performance,</a:t>
            </a:r>
            <a:r>
              <a:rPr lang="en-US" altLang="ko-KR" sz="2400" dirty="0">
                <a:latin typeface="Corbel" panose="020B0503020204020204" pitchFamily="34" charset="0"/>
                <a:cs typeface="Times New Roman" panose="02020603050405020304" pitchFamily="18" charset="0"/>
              </a:rPr>
              <a:t> </a:t>
            </a:r>
          </a:p>
          <a:p>
            <a:r>
              <a:rPr lang="en-US" altLang="ko-KR" sz="2400" dirty="0">
                <a:latin typeface="Corbel" panose="020B0503020204020204" pitchFamily="34" charset="0"/>
                <a:cs typeface="Times New Roman" panose="02020603050405020304" pitchFamily="18" charset="0"/>
              </a:rPr>
              <a:t>       the </a:t>
            </a:r>
            <a:r>
              <a:rPr lang="en-US" altLang="ko-KR" sz="2400" dirty="0">
                <a:solidFill>
                  <a:srgbClr val="CC0000"/>
                </a:solidFill>
                <a:latin typeface="Corbel" panose="020B0503020204020204" pitchFamily="34" charset="0"/>
                <a:cs typeface="Times New Roman" panose="02020603050405020304" pitchFamily="18" charset="0"/>
              </a:rPr>
              <a:t>dataset is abstractive !</a:t>
            </a:r>
            <a:endParaRPr lang="en" altLang="ko-KR" sz="2400" dirty="0">
              <a:solidFill>
                <a:srgbClr val="CC0000"/>
              </a:solidFill>
              <a:latin typeface="Corbel" panose="020B0503020204020204" pitchFamily="34" charset="0"/>
              <a:cs typeface="Times New Roman" panose="02020603050405020304" pitchFamily="18" charset="0"/>
            </a:endParaRPr>
          </a:p>
        </p:txBody>
      </p:sp>
      <p:cxnSp>
        <p:nvCxnSpPr>
          <p:cNvPr id="20" name="직선 연결선[R] 19">
            <a:extLst>
              <a:ext uri="{FF2B5EF4-FFF2-40B4-BE49-F238E27FC236}">
                <a16:creationId xmlns:a16="http://schemas.microsoft.com/office/drawing/2014/main" id="{98C4467F-07AA-6142-B0BE-AF07A4CC427B}"/>
              </a:ext>
            </a:extLst>
          </p:cNvPr>
          <p:cNvCxnSpPr/>
          <p:nvPr/>
        </p:nvCxnSpPr>
        <p:spPr>
          <a:xfrm>
            <a:off x="7493000" y="3530601"/>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E3BB0AA9-5515-DB4E-815A-F33C67C85787}"/>
              </a:ext>
            </a:extLst>
          </p:cNvPr>
          <p:cNvCxnSpPr/>
          <p:nvPr/>
        </p:nvCxnSpPr>
        <p:spPr>
          <a:xfrm>
            <a:off x="7493000" y="3793067"/>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R] 21">
            <a:extLst>
              <a:ext uri="{FF2B5EF4-FFF2-40B4-BE49-F238E27FC236}">
                <a16:creationId xmlns:a16="http://schemas.microsoft.com/office/drawing/2014/main" id="{84571809-F8D6-EE40-A78B-490AF3615EC5}"/>
              </a:ext>
            </a:extLst>
          </p:cNvPr>
          <p:cNvCxnSpPr/>
          <p:nvPr/>
        </p:nvCxnSpPr>
        <p:spPr>
          <a:xfrm>
            <a:off x="7493000" y="4038601"/>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C6F5786B-6A64-8042-B8F6-04BDE0177382}"/>
              </a:ext>
            </a:extLst>
          </p:cNvPr>
          <p:cNvCxnSpPr/>
          <p:nvPr/>
        </p:nvCxnSpPr>
        <p:spPr>
          <a:xfrm>
            <a:off x="7493000" y="4301067"/>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6C32EB8C-4AB7-1949-A7A9-6D41DDEAF470}"/>
              </a:ext>
            </a:extLst>
          </p:cNvPr>
          <p:cNvCxnSpPr>
            <a:cxnSpLocks/>
          </p:cNvCxnSpPr>
          <p:nvPr/>
        </p:nvCxnSpPr>
        <p:spPr>
          <a:xfrm>
            <a:off x="7493000" y="5393270"/>
            <a:ext cx="41148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2F3EA324-37BE-4041-A64A-3A8795681DA3}"/>
              </a:ext>
            </a:extLst>
          </p:cNvPr>
          <p:cNvCxnSpPr/>
          <p:nvPr/>
        </p:nvCxnSpPr>
        <p:spPr>
          <a:xfrm>
            <a:off x="7493000" y="5655736"/>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A48B1DEC-DB6C-464F-9D8B-97E65E1DCF93}"/>
              </a:ext>
            </a:extLst>
          </p:cNvPr>
          <p:cNvCxnSpPr/>
          <p:nvPr/>
        </p:nvCxnSpPr>
        <p:spPr>
          <a:xfrm>
            <a:off x="7493000" y="5901270"/>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R] 26">
            <a:extLst>
              <a:ext uri="{FF2B5EF4-FFF2-40B4-BE49-F238E27FC236}">
                <a16:creationId xmlns:a16="http://schemas.microsoft.com/office/drawing/2014/main" id="{FF2E84D6-6645-E24D-97BD-CE5204A69D97}"/>
              </a:ext>
            </a:extLst>
          </p:cNvPr>
          <p:cNvCxnSpPr/>
          <p:nvPr/>
        </p:nvCxnSpPr>
        <p:spPr>
          <a:xfrm>
            <a:off x="7493000" y="6163736"/>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텍스트 상자 6">
            <a:extLst>
              <a:ext uri="{FF2B5EF4-FFF2-40B4-BE49-F238E27FC236}">
                <a16:creationId xmlns:a16="http://schemas.microsoft.com/office/drawing/2014/main" id="{C7045440-A838-B540-BAE7-55F7A86A160B}"/>
              </a:ext>
            </a:extLst>
          </p:cNvPr>
          <p:cNvSpPr txBox="1"/>
          <p:nvPr/>
        </p:nvSpPr>
        <p:spPr>
          <a:xfrm>
            <a:off x="1573301" y="1235277"/>
            <a:ext cx="4302566" cy="400110"/>
          </a:xfrm>
          <a:prstGeom prst="rect">
            <a:avLst/>
          </a:prstGeom>
          <a:noFill/>
        </p:spPr>
        <p:txBody>
          <a:bodyPr wrap="square" rtlCol="0">
            <a:spAutoFit/>
          </a:bodyPr>
          <a:lstStyle/>
          <a:p>
            <a:r>
              <a:rPr kumimoji="1" lang="en-US" altLang="ko-KR" sz="2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2</a:t>
            </a:r>
            <a:r>
              <a:rPr kumimoji="1" lang="ko-KR" altLang="en-US" sz="2000" dirty="0">
                <a:solidFill>
                  <a:schemeClr val="tx1">
                    <a:lumMod val="85000"/>
                    <a:lumOff val="15000"/>
                  </a:schemeClr>
                </a:solidFill>
                <a:latin typeface="Corbel" panose="020B0503020204020204" pitchFamily="34" charset="0"/>
                <a:ea typeface="Helvetica Neue" charset="0"/>
                <a:cs typeface="Lato" panose="020F0502020204030203" pitchFamily="34" charset="0"/>
              </a:rPr>
              <a:t> </a:t>
            </a:r>
            <a:r>
              <a:rPr kumimoji="1" lang="en-US" altLang="ko-KR" sz="2000" dirty="0">
                <a:solidFill>
                  <a:schemeClr val="tx1">
                    <a:lumMod val="85000"/>
                    <a:lumOff val="15000"/>
                  </a:schemeClr>
                </a:solidFill>
                <a:latin typeface="Corbel" panose="020B0503020204020204" pitchFamily="34" charset="0"/>
                <a:ea typeface="Helvetica Neue" charset="0"/>
                <a:cs typeface="Lato" panose="020F0502020204030203" pitchFamily="34" charset="0"/>
              </a:rPr>
              <a:t>indicators: Ext-Oracle &amp; Lead</a:t>
            </a:r>
            <a:endParaRPr kumimoji="1" lang="ko-KR" altLang="en-US" sz="2000" dirty="0">
              <a:solidFill>
                <a:schemeClr val="tx1">
                  <a:lumMod val="85000"/>
                  <a:lumOff val="15000"/>
                </a:schemeClr>
              </a:solidFill>
              <a:latin typeface="Corbel" panose="020B0503020204020204" pitchFamily="34" charset="0"/>
              <a:ea typeface="Helvetica Neue" charset="0"/>
              <a:cs typeface="Lato" panose="020F0502020204030203" pitchFamily="34" charset="0"/>
            </a:endParaRPr>
          </a:p>
        </p:txBody>
      </p:sp>
      <p:sp>
        <p:nvSpPr>
          <p:cNvPr id="30" name="TextBox 29">
            <a:extLst>
              <a:ext uri="{FF2B5EF4-FFF2-40B4-BE49-F238E27FC236}">
                <a16:creationId xmlns:a16="http://schemas.microsoft.com/office/drawing/2014/main" id="{C85E931F-7747-F144-A172-45E997B2A87D}"/>
              </a:ext>
            </a:extLst>
          </p:cNvPr>
          <p:cNvSpPr txBox="1"/>
          <p:nvPr/>
        </p:nvSpPr>
        <p:spPr>
          <a:xfrm>
            <a:off x="7493000" y="1804938"/>
            <a:ext cx="4114800" cy="923330"/>
          </a:xfrm>
          <a:prstGeom prst="rect">
            <a:avLst/>
          </a:prstGeom>
          <a:solidFill>
            <a:schemeClr val="bg1">
              <a:lumMod val="95000"/>
            </a:schemeClr>
          </a:solidFill>
        </p:spPr>
        <p:txBody>
          <a:bodyPr wrap="square" rtlCol="0">
            <a:spAutoFit/>
          </a:bodyPr>
          <a:lstStyle/>
          <a:p>
            <a:r>
              <a:rPr kumimoji="1" lang="en-US" altLang="ko-KR" b="1" dirty="0">
                <a:latin typeface="Times New Roman" panose="02020603050405020304" pitchFamily="18" charset="0"/>
                <a:cs typeface="Times New Roman" panose="02020603050405020304" pitchFamily="18" charset="0"/>
              </a:rPr>
              <a:t>Gold:</a:t>
            </a:r>
            <a:r>
              <a:rPr kumimoji="1" lang="en-US" altLang="ko-KR" dirty="0">
                <a:latin typeface="Times New Roman" panose="02020603050405020304" pitchFamily="18" charset="0"/>
                <a:cs typeface="Times New Roman" panose="02020603050405020304" pitchFamily="18" charset="0"/>
              </a:rPr>
              <a:t> </a:t>
            </a:r>
          </a:p>
          <a:p>
            <a:r>
              <a:rPr lang="en" altLang="ko-KR" dirty="0">
                <a:latin typeface="Times New Roman" panose="02020603050405020304" pitchFamily="18" charset="0"/>
                <a:cs typeface="Times New Roman" panose="02020603050405020304" pitchFamily="18" charset="0"/>
              </a:rPr>
              <a:t>The plant-based burger trend</a:t>
            </a:r>
            <a:r>
              <a:rPr lang="en" altLang="ko-KR" b="1" dirty="0">
                <a:latin typeface="Times New Roman" panose="02020603050405020304" pitchFamily="18" charset="0"/>
                <a:cs typeface="Times New Roman" panose="02020603050405020304" pitchFamily="18" charset="0"/>
              </a:rPr>
              <a:t> </a:t>
            </a:r>
            <a:r>
              <a:rPr lang="en" altLang="ko-KR" dirty="0">
                <a:latin typeface="Times New Roman" panose="02020603050405020304" pitchFamily="18" charset="0"/>
                <a:cs typeface="Times New Roman" panose="02020603050405020304" pitchFamily="18" charset="0"/>
              </a:rPr>
              <a:t>is growing more rapidly than most people anticipated.</a:t>
            </a:r>
            <a:endParaRPr kumimoji="1" lang="en-US" altLang="ko-KR" dirty="0">
              <a:latin typeface="Times New Roman" panose="02020603050405020304" pitchFamily="18" charset="0"/>
              <a:cs typeface="Times New Roman" panose="02020603050405020304" pitchFamily="18" charset="0"/>
            </a:endParaRPr>
          </a:p>
        </p:txBody>
      </p:sp>
      <p:cxnSp>
        <p:nvCxnSpPr>
          <p:cNvPr id="32" name="직선 연결선[R] 31">
            <a:extLst>
              <a:ext uri="{FF2B5EF4-FFF2-40B4-BE49-F238E27FC236}">
                <a16:creationId xmlns:a16="http://schemas.microsoft.com/office/drawing/2014/main" id="{0F7F80E4-4F2C-3A4C-A75C-41D1B229C202}"/>
              </a:ext>
            </a:extLst>
          </p:cNvPr>
          <p:cNvCxnSpPr>
            <a:cxnSpLocks/>
          </p:cNvCxnSpPr>
          <p:nvPr/>
        </p:nvCxnSpPr>
        <p:spPr>
          <a:xfrm>
            <a:off x="7772400" y="5130804"/>
            <a:ext cx="38269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R] 33">
            <a:extLst>
              <a:ext uri="{FF2B5EF4-FFF2-40B4-BE49-F238E27FC236}">
                <a16:creationId xmlns:a16="http://schemas.microsoft.com/office/drawing/2014/main" id="{26F2E8EF-5278-164A-BCD7-8F27CBFE0D0A}"/>
              </a:ext>
            </a:extLst>
          </p:cNvPr>
          <p:cNvCxnSpPr>
            <a:cxnSpLocks/>
          </p:cNvCxnSpPr>
          <p:nvPr/>
        </p:nvCxnSpPr>
        <p:spPr>
          <a:xfrm>
            <a:off x="7501467" y="4605870"/>
            <a:ext cx="4097866"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FC7B4199-EAF3-714C-B94B-AC7333FB68F3}"/>
              </a:ext>
            </a:extLst>
          </p:cNvPr>
          <p:cNvCxnSpPr/>
          <p:nvPr/>
        </p:nvCxnSpPr>
        <p:spPr>
          <a:xfrm>
            <a:off x="7501467" y="6451602"/>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0539AA97-1892-0E44-9F57-DB95E743FC96}"/>
              </a:ext>
            </a:extLst>
          </p:cNvPr>
          <p:cNvCxnSpPr/>
          <p:nvPr/>
        </p:nvCxnSpPr>
        <p:spPr>
          <a:xfrm>
            <a:off x="7501467" y="6714068"/>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R] 38">
            <a:extLst>
              <a:ext uri="{FF2B5EF4-FFF2-40B4-BE49-F238E27FC236}">
                <a16:creationId xmlns:a16="http://schemas.microsoft.com/office/drawing/2014/main" id="{0C0E9544-EC7C-1749-A84B-E020F8A3D5EB}"/>
              </a:ext>
            </a:extLst>
          </p:cNvPr>
          <p:cNvCxnSpPr/>
          <p:nvPr/>
        </p:nvCxnSpPr>
        <p:spPr>
          <a:xfrm>
            <a:off x="7493000" y="3268134"/>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R] 42">
            <a:extLst>
              <a:ext uri="{FF2B5EF4-FFF2-40B4-BE49-F238E27FC236}">
                <a16:creationId xmlns:a16="http://schemas.microsoft.com/office/drawing/2014/main" id="{80E6A557-9694-184A-954E-7B861F1E617A}"/>
              </a:ext>
            </a:extLst>
          </p:cNvPr>
          <p:cNvCxnSpPr>
            <a:cxnSpLocks/>
          </p:cNvCxnSpPr>
          <p:nvPr/>
        </p:nvCxnSpPr>
        <p:spPr>
          <a:xfrm>
            <a:off x="7501467" y="4868337"/>
            <a:ext cx="37592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076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A937ED-8E2F-4545-A7A0-26E9E8D33C89}"/>
              </a:ext>
            </a:extLst>
          </p:cNvPr>
          <p:cNvPicPr>
            <a:picLocks noChangeAspect="1"/>
          </p:cNvPicPr>
          <p:nvPr/>
        </p:nvPicPr>
        <p:blipFill>
          <a:blip r:embed="rId3"/>
          <a:stretch>
            <a:fillRect/>
          </a:stretch>
        </p:blipFill>
        <p:spPr>
          <a:xfrm>
            <a:off x="577700" y="391759"/>
            <a:ext cx="2829621" cy="916042"/>
          </a:xfrm>
          <a:prstGeom prst="rect">
            <a:avLst/>
          </a:prstGeom>
        </p:spPr>
      </p:pic>
      <p:sp>
        <p:nvSpPr>
          <p:cNvPr id="4" name="직사각형 3">
            <a:extLst>
              <a:ext uri="{FF2B5EF4-FFF2-40B4-BE49-F238E27FC236}">
                <a16:creationId xmlns:a16="http://schemas.microsoft.com/office/drawing/2014/main" id="{0F18F63A-AD98-4B4D-B520-398F3A6BC912}"/>
              </a:ext>
            </a:extLst>
          </p:cNvPr>
          <p:cNvSpPr/>
          <p:nvPr/>
        </p:nvSpPr>
        <p:spPr>
          <a:xfrm>
            <a:off x="3458112" y="472056"/>
            <a:ext cx="1861712" cy="769441"/>
          </a:xfrm>
          <a:prstGeom prst="rect">
            <a:avLst/>
          </a:prstGeom>
        </p:spPr>
        <p:txBody>
          <a:bodyPr wrap="square">
            <a:spAutoFit/>
          </a:bodyPr>
          <a:lstStyle/>
          <a:p>
            <a:r>
              <a:rPr kumimoji="1" lang="en-US" altLang="ko-KR" sz="4400" dirty="0">
                <a:latin typeface="Verdana" panose="020B0604030504040204" pitchFamily="34" charset="0"/>
                <a:ea typeface="Verdana" panose="020B0604030504040204" pitchFamily="34" charset="0"/>
                <a:cs typeface="Verdana" panose="020B0604030504040204" pitchFamily="34" charset="0"/>
              </a:rPr>
              <a:t>TIFU:</a:t>
            </a:r>
            <a:endParaRPr lang="ko-KR" altLang="en-US" sz="4400" dirty="0">
              <a:latin typeface="Verdana" panose="020B0604030504040204" pitchFamily="34" charset="0"/>
              <a:cs typeface="Verdana" panose="020B0604030504040204" pitchFamily="34" charset="0"/>
            </a:endParaRPr>
          </a:p>
        </p:txBody>
      </p:sp>
      <p:sp>
        <p:nvSpPr>
          <p:cNvPr id="2" name="직사각형 1">
            <a:extLst>
              <a:ext uri="{FF2B5EF4-FFF2-40B4-BE49-F238E27FC236}">
                <a16:creationId xmlns:a16="http://schemas.microsoft.com/office/drawing/2014/main" id="{F87BBB1D-95FB-E142-A374-AE68A895577F}"/>
              </a:ext>
            </a:extLst>
          </p:cNvPr>
          <p:cNvSpPr/>
          <p:nvPr/>
        </p:nvSpPr>
        <p:spPr>
          <a:xfrm>
            <a:off x="5319822" y="441277"/>
            <a:ext cx="6035749" cy="830997"/>
          </a:xfrm>
          <a:prstGeom prst="rect">
            <a:avLst/>
          </a:prstGeom>
        </p:spPr>
        <p:txBody>
          <a:bodyPr wrap="square">
            <a:spAutoFit/>
          </a:bodyPr>
          <a:lstStyle/>
          <a:p>
            <a:r>
              <a:rPr kumimoji="1" lang="en-US" altLang="ko-KR" sz="4800" b="1" dirty="0">
                <a:latin typeface="Corbel" panose="020B0503020204020204" pitchFamily="34" charset="0"/>
              </a:rPr>
              <a:t>Strong </a:t>
            </a:r>
            <a:r>
              <a:rPr kumimoji="1" lang="en-US" altLang="ko-KR" sz="4800" dirty="0">
                <a:latin typeface="Corbel" panose="020B0503020204020204" pitchFamily="34" charset="0"/>
              </a:rPr>
              <a:t>Abstraction</a:t>
            </a:r>
            <a:endParaRPr lang="ko-KR" altLang="en-US" sz="4800" dirty="0"/>
          </a:p>
        </p:txBody>
      </p:sp>
      <p:grpSp>
        <p:nvGrpSpPr>
          <p:cNvPr id="10" name="그룹 9">
            <a:extLst>
              <a:ext uri="{FF2B5EF4-FFF2-40B4-BE49-F238E27FC236}">
                <a16:creationId xmlns:a16="http://schemas.microsoft.com/office/drawing/2014/main" id="{240F9434-63AC-B847-BF5E-BBF93D3BA126}"/>
              </a:ext>
            </a:extLst>
          </p:cNvPr>
          <p:cNvGrpSpPr/>
          <p:nvPr/>
        </p:nvGrpSpPr>
        <p:grpSpPr>
          <a:xfrm>
            <a:off x="385771" y="2026504"/>
            <a:ext cx="11420458" cy="3356141"/>
            <a:chOff x="577700" y="1904764"/>
            <a:chExt cx="8412476" cy="2472184"/>
          </a:xfrm>
        </p:grpSpPr>
        <p:pic>
          <p:nvPicPr>
            <p:cNvPr id="6" name="그림 5">
              <a:extLst>
                <a:ext uri="{FF2B5EF4-FFF2-40B4-BE49-F238E27FC236}">
                  <a16:creationId xmlns:a16="http://schemas.microsoft.com/office/drawing/2014/main" id="{EA773C95-8008-0841-839C-50450D068E5F}"/>
                </a:ext>
              </a:extLst>
            </p:cNvPr>
            <p:cNvPicPr>
              <a:picLocks noChangeAspect="1"/>
            </p:cNvPicPr>
            <p:nvPr/>
          </p:nvPicPr>
          <p:blipFill rotWithShape="1">
            <a:blip r:embed="rId4"/>
            <a:srcRect r="22885" b="563"/>
            <a:stretch/>
          </p:blipFill>
          <p:spPr>
            <a:xfrm>
              <a:off x="577700" y="2134081"/>
              <a:ext cx="8412476" cy="2242867"/>
            </a:xfrm>
            <a:prstGeom prst="rect">
              <a:avLst/>
            </a:prstGeom>
          </p:spPr>
        </p:pic>
        <p:sp>
          <p:nvSpPr>
            <p:cNvPr id="7" name="텍스트 상자 6">
              <a:extLst>
                <a:ext uri="{FF2B5EF4-FFF2-40B4-BE49-F238E27FC236}">
                  <a16:creationId xmlns:a16="http://schemas.microsoft.com/office/drawing/2014/main" id="{4254336E-DA89-264C-9C87-CA6824712D52}"/>
                </a:ext>
              </a:extLst>
            </p:cNvPr>
            <p:cNvSpPr txBox="1"/>
            <p:nvPr/>
          </p:nvSpPr>
          <p:spPr>
            <a:xfrm>
              <a:off x="3653304" y="1904764"/>
              <a:ext cx="2604740" cy="272055"/>
            </a:xfrm>
            <a:prstGeom prst="rect">
              <a:avLst/>
            </a:prstGeom>
            <a:noFill/>
          </p:spPr>
          <p:txBody>
            <a:bodyPr wrap="square" rtlCol="0">
              <a:spAutoFit/>
            </a:bodyPr>
            <a:lstStyle/>
            <a:p>
              <a:pPr algn="ctr"/>
              <a:r>
                <a:rPr kumimoji="1" lang="en-US" altLang="ko-KR" dirty="0">
                  <a:latin typeface="Corbel" panose="020B0503020204020204" pitchFamily="34" charset="0"/>
                  <a:ea typeface="Helvetica Neue" charset="0"/>
                  <a:cs typeface="Lato" panose="020F0502020204030203" pitchFamily="34" charset="0"/>
                </a:rPr>
                <a:t>SOTA Abstractive method</a:t>
              </a:r>
              <a:endParaRPr kumimoji="1" lang="ko-KR" altLang="en-US" dirty="0">
                <a:latin typeface="Corbel" panose="020B0503020204020204" pitchFamily="34" charset="0"/>
                <a:ea typeface="Helvetica Neue" charset="0"/>
                <a:cs typeface="Lato" panose="020F0502020204030203" pitchFamily="34" charset="0"/>
              </a:endParaRPr>
            </a:p>
          </p:txBody>
        </p:sp>
        <p:sp>
          <p:nvSpPr>
            <p:cNvPr id="9" name="직사각형 8">
              <a:extLst>
                <a:ext uri="{FF2B5EF4-FFF2-40B4-BE49-F238E27FC236}">
                  <a16:creationId xmlns:a16="http://schemas.microsoft.com/office/drawing/2014/main" id="{26F1805C-14D9-F442-990A-D5135D9D8A6B}"/>
                </a:ext>
              </a:extLst>
            </p:cNvPr>
            <p:cNvSpPr/>
            <p:nvPr/>
          </p:nvSpPr>
          <p:spPr>
            <a:xfrm>
              <a:off x="5750877" y="3846720"/>
              <a:ext cx="3239299" cy="495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sp>
        <p:nvSpPr>
          <p:cNvPr id="11" name="직사각형 10">
            <a:extLst>
              <a:ext uri="{FF2B5EF4-FFF2-40B4-BE49-F238E27FC236}">
                <a16:creationId xmlns:a16="http://schemas.microsoft.com/office/drawing/2014/main" id="{91202766-C9A1-6840-9AE5-AE373F806050}"/>
              </a:ext>
            </a:extLst>
          </p:cNvPr>
          <p:cNvSpPr/>
          <p:nvPr/>
        </p:nvSpPr>
        <p:spPr>
          <a:xfrm>
            <a:off x="6398891" y="2302292"/>
            <a:ext cx="445956" cy="461665"/>
          </a:xfrm>
          <a:prstGeom prst="rect">
            <a:avLst/>
          </a:prstGeom>
        </p:spPr>
        <p:txBody>
          <a:bodyPr wrap="none">
            <a:spAutoFit/>
          </a:bodyPr>
          <a:lstStyle/>
          <a:p>
            <a:r>
              <a:rPr lang="en" altLang="ko-KR" sz="2400" baseline="30000" dirty="0">
                <a:solidFill>
                  <a:schemeClr val="tx1">
                    <a:lumMod val="95000"/>
                    <a:lumOff val="5000"/>
                  </a:schemeClr>
                </a:solidFill>
                <a:latin typeface="Corbel" panose="020B0503020204020204" pitchFamily="34" charset="0"/>
                <a:cs typeface="Times New Roman" panose="02020603050405020304" pitchFamily="18" charset="0"/>
              </a:rPr>
              <a:t>[1] </a:t>
            </a:r>
            <a:endParaRPr lang="ko-KR" altLang="en-US" sz="2400" dirty="0"/>
          </a:p>
        </p:txBody>
      </p:sp>
      <p:sp>
        <p:nvSpPr>
          <p:cNvPr id="12" name="텍스트 상자 6">
            <a:extLst>
              <a:ext uri="{FF2B5EF4-FFF2-40B4-BE49-F238E27FC236}">
                <a16:creationId xmlns:a16="http://schemas.microsoft.com/office/drawing/2014/main" id="{D4FBFD57-46C2-7F42-9E80-F6B9522481B5}"/>
              </a:ext>
            </a:extLst>
          </p:cNvPr>
          <p:cNvSpPr txBox="1"/>
          <p:nvPr/>
        </p:nvSpPr>
        <p:spPr>
          <a:xfrm>
            <a:off x="-28448" y="6448434"/>
            <a:ext cx="7541167" cy="338554"/>
          </a:xfrm>
          <a:prstGeom prst="rect">
            <a:avLst/>
          </a:prstGeom>
          <a:noFill/>
        </p:spPr>
        <p:txBody>
          <a:bodyPr wrap="none" rtlCol="0">
            <a:spAutoFit/>
          </a:bodyPr>
          <a:lstStyle/>
          <a:p>
            <a:pPr algn="r"/>
            <a:r>
              <a:rPr kumimoji="1" lang="en-US" altLang="ko-KR" sz="1600" dirty="0">
                <a:solidFill>
                  <a:schemeClr val="tx1">
                    <a:lumMod val="85000"/>
                    <a:lumOff val="15000"/>
                  </a:schemeClr>
                </a:solidFill>
                <a:latin typeface="Corbel" panose="020B0503020204020204" pitchFamily="34" charset="0"/>
                <a:ea typeface="Lato" panose="020F0502020204030203" pitchFamily="34" charset="0"/>
                <a:cs typeface="Lato" panose="020F0502020204030203" pitchFamily="34" charset="0"/>
              </a:rPr>
              <a:t>[1] See et al., </a:t>
            </a:r>
            <a:r>
              <a:rPr kumimoji="1" lang="en-US" altLang="ko-KR" sz="1600" i="1" dirty="0">
                <a:solidFill>
                  <a:schemeClr val="tx1">
                    <a:lumMod val="85000"/>
                    <a:lumOff val="15000"/>
                  </a:schemeClr>
                </a:solidFill>
                <a:latin typeface="Corbel" panose="020B0503020204020204" pitchFamily="34" charset="0"/>
                <a:ea typeface="Lato" panose="020F0502020204030203" pitchFamily="34" charset="0"/>
                <a:cs typeface="Lato" panose="020F0502020204030203" pitchFamily="34" charset="0"/>
              </a:rPr>
              <a:t>Get to the Point: Summarization with Point-Generator Networks</a:t>
            </a:r>
            <a:r>
              <a:rPr kumimoji="1" lang="en-US" altLang="ko-KR" sz="1600" dirty="0">
                <a:solidFill>
                  <a:schemeClr val="tx1">
                    <a:lumMod val="85000"/>
                    <a:lumOff val="15000"/>
                  </a:schemeClr>
                </a:solidFill>
                <a:latin typeface="Corbel" panose="020B0503020204020204" pitchFamily="34" charset="0"/>
                <a:ea typeface="Lato" panose="020F0502020204030203" pitchFamily="34" charset="0"/>
                <a:cs typeface="Lato" panose="020F0502020204030203" pitchFamily="34" charset="0"/>
              </a:rPr>
              <a:t>, ACL, 2017 </a:t>
            </a:r>
            <a:endParaRPr kumimoji="1" lang="ko-KR" altLang="en-US" sz="1600" dirty="0">
              <a:solidFill>
                <a:schemeClr val="tx1">
                  <a:lumMod val="85000"/>
                  <a:lumOff val="15000"/>
                </a:schemeClr>
              </a:solidFill>
              <a:latin typeface="Corbel" panose="020B0503020204020204" pitchFamily="34" charset="0"/>
              <a:ea typeface="Helvetica Neue" charset="0"/>
              <a:cs typeface="Lato" panose="020F0502020204030203" pitchFamily="34" charset="0"/>
            </a:endParaRPr>
          </a:p>
        </p:txBody>
      </p:sp>
    </p:spTree>
    <p:extLst>
      <p:ext uri="{BB962C8B-B14F-4D97-AF65-F5344CB8AC3E}">
        <p14:creationId xmlns:p14="http://schemas.microsoft.com/office/powerpoint/2010/main" val="1870439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CF517F-C2F6-3043-B3B6-E9B3C7C98CBE}"/>
              </a:ext>
            </a:extLst>
          </p:cNvPr>
          <p:cNvSpPr>
            <a:spLocks noGrp="1"/>
          </p:cNvSpPr>
          <p:nvPr>
            <p:ph type="title"/>
          </p:nvPr>
        </p:nvSpPr>
        <p:spPr>
          <a:xfrm>
            <a:off x="838201" y="304801"/>
            <a:ext cx="10236200" cy="872067"/>
          </a:xfrm>
        </p:spPr>
        <p:txBody>
          <a:bodyPr/>
          <a:lstStyle/>
          <a:p>
            <a:r>
              <a:rPr kumimoji="1" lang="en-US" altLang="ko-KR" dirty="0">
                <a:latin typeface="Corbel" panose="020B0503020204020204" pitchFamily="34" charset="0"/>
              </a:rPr>
              <a:t>Summarization?</a:t>
            </a:r>
            <a:endParaRPr kumimoji="1" lang="ko-KR" altLang="en-US" dirty="0">
              <a:latin typeface="Corbel" panose="020B0503020204020204" pitchFamily="34" charset="0"/>
            </a:endParaRPr>
          </a:p>
        </p:txBody>
      </p:sp>
      <p:sp>
        <p:nvSpPr>
          <p:cNvPr id="3" name="TextBox 2">
            <a:extLst>
              <a:ext uri="{FF2B5EF4-FFF2-40B4-BE49-F238E27FC236}">
                <a16:creationId xmlns:a16="http://schemas.microsoft.com/office/drawing/2014/main" id="{0B8C144F-3176-C243-8680-DB6F18C7B221}"/>
              </a:ext>
            </a:extLst>
          </p:cNvPr>
          <p:cNvSpPr txBox="1"/>
          <p:nvPr/>
        </p:nvSpPr>
        <p:spPr>
          <a:xfrm>
            <a:off x="838202" y="2074342"/>
            <a:ext cx="5147730" cy="5078313"/>
          </a:xfrm>
          <a:prstGeom prst="rect">
            <a:avLst/>
          </a:prstGeom>
          <a:noFill/>
        </p:spPr>
        <p:txBody>
          <a:bodyPr wrap="square" rtlCol="0">
            <a:spAutoFit/>
          </a:bodyPr>
          <a:lstStyle/>
          <a:p>
            <a:pPr algn="just"/>
            <a:r>
              <a:rPr lang="en" altLang="ko-KR" dirty="0">
                <a:latin typeface="Times New Roman" panose="02020603050405020304" pitchFamily="18" charset="0"/>
                <a:cs typeface="Times New Roman" panose="02020603050405020304" pitchFamily="18" charset="0"/>
              </a:rPr>
              <a:t>Morehouse College seniors got a surprise Sunday when billionaire Robert F. Smith announced that he would pay off the student loan debt. "On behalf of the eight generations of my family who have been in this country, we're going to put a little fuel in your bus," he told the newly minted graduates in Atlanta before saying his family was creating a grant to eliminate their student loans. The announcement was met with a standing ovation and chants of "MVP!” "Now, I know my class will make sure they pay this forward," he continued. "I want my class to look at these (alumni) -- these beautiful Morehouse brothers -- and let's make sure every class has the same opportunity going forward because we are enough to take care of our own community. We are enough to ensure we have all the opportunities of the American dream.” The total amount covered for the 396 students is up to</a:t>
            </a:r>
            <a:endParaRPr kumimoji="1" lang="ko-KR" altLang="en-US" dirty="0">
              <a:latin typeface="Times New Roman" panose="02020603050405020304" pitchFamily="18" charset="0"/>
              <a:cs typeface="Times New Roman" panose="02020603050405020304" pitchFamily="18" charset="0"/>
            </a:endParaRPr>
          </a:p>
          <a:p>
            <a:pPr algn="just"/>
            <a:endParaRPr kumimoji="1" lang="ko-KR"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3CE09E2-609A-7A46-A207-50085F4616C5}"/>
              </a:ext>
            </a:extLst>
          </p:cNvPr>
          <p:cNvSpPr txBox="1"/>
          <p:nvPr/>
        </p:nvSpPr>
        <p:spPr>
          <a:xfrm>
            <a:off x="7340603" y="3314474"/>
            <a:ext cx="4013200" cy="923330"/>
          </a:xfrm>
          <a:prstGeom prst="rect">
            <a:avLst/>
          </a:prstGeom>
          <a:noFill/>
        </p:spPr>
        <p:txBody>
          <a:bodyPr wrap="square" rtlCol="0" anchor="ctr">
            <a:spAutoFit/>
          </a:bodyPr>
          <a:lstStyle/>
          <a:p>
            <a:r>
              <a:rPr lang="en" altLang="ko-KR" dirty="0">
                <a:latin typeface="Times New Roman" panose="02020603050405020304" pitchFamily="18" charset="0"/>
                <a:cs typeface="Times New Roman" panose="02020603050405020304" pitchFamily="18" charset="0"/>
              </a:rPr>
              <a:t>Morehouse College grads are surprised by a billionaire's promise to pay off their student loans</a:t>
            </a:r>
            <a:r>
              <a:rPr lang="en-US" altLang="ko-KR" dirty="0">
                <a:latin typeface="Times New Roman" panose="02020603050405020304" pitchFamily="18" charset="0"/>
                <a:cs typeface="Times New Roman" panose="02020603050405020304" pitchFamily="18" charset="0"/>
              </a:rPr>
              <a:t>.</a:t>
            </a:r>
            <a:endParaRPr lang="en" altLang="ko-KR" dirty="0">
              <a:latin typeface="Times New Roman" panose="02020603050405020304" pitchFamily="18" charset="0"/>
              <a:cs typeface="Times New Roman" panose="02020603050405020304" pitchFamily="18" charset="0"/>
            </a:endParaRPr>
          </a:p>
        </p:txBody>
      </p:sp>
      <p:sp>
        <p:nvSpPr>
          <p:cNvPr id="5" name="오른쪽 화살표[R] 4">
            <a:extLst>
              <a:ext uri="{FF2B5EF4-FFF2-40B4-BE49-F238E27FC236}">
                <a16:creationId xmlns:a16="http://schemas.microsoft.com/office/drawing/2014/main" id="{AA6A6F39-0801-FC47-BC42-A42B3496CF3F}"/>
              </a:ext>
            </a:extLst>
          </p:cNvPr>
          <p:cNvSpPr/>
          <p:nvPr/>
        </p:nvSpPr>
        <p:spPr>
          <a:xfrm>
            <a:off x="6418212" y="3484034"/>
            <a:ext cx="490110" cy="347134"/>
          </a:xfrm>
          <a:prstGeom prst="rightArrow">
            <a:avLst/>
          </a:prstGeom>
          <a:pattFill prst="dkUpDiag">
            <a:fgClr>
              <a:srgbClr val="CC0000"/>
            </a:fgClr>
            <a:bgClr>
              <a:schemeClr val="bg1"/>
            </a:bgClr>
          </a:patt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7" name="그래픽 6">
            <a:extLst>
              <a:ext uri="{FF2B5EF4-FFF2-40B4-BE49-F238E27FC236}">
                <a16:creationId xmlns:a16="http://schemas.microsoft.com/office/drawing/2014/main" id="{63984124-D516-AD44-9E3B-01157D5BE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1466" y="1685747"/>
            <a:ext cx="728002" cy="337793"/>
          </a:xfrm>
          <a:prstGeom prst="rect">
            <a:avLst/>
          </a:prstGeom>
        </p:spPr>
      </p:pic>
      <p:sp>
        <p:nvSpPr>
          <p:cNvPr id="8" name="TextBox 7">
            <a:extLst>
              <a:ext uri="{FF2B5EF4-FFF2-40B4-BE49-F238E27FC236}">
                <a16:creationId xmlns:a16="http://schemas.microsoft.com/office/drawing/2014/main" id="{3963A57D-760D-6843-918D-7909BD4B2E0B}"/>
              </a:ext>
            </a:extLst>
          </p:cNvPr>
          <p:cNvSpPr txBox="1"/>
          <p:nvPr/>
        </p:nvSpPr>
        <p:spPr>
          <a:xfrm>
            <a:off x="7340603" y="2949715"/>
            <a:ext cx="4013200" cy="400110"/>
          </a:xfrm>
          <a:prstGeom prst="rect">
            <a:avLst/>
          </a:prstGeom>
          <a:noFill/>
        </p:spPr>
        <p:txBody>
          <a:bodyPr wrap="square" rtlCol="0" anchor="ctr">
            <a:spAutoFit/>
          </a:bodyPr>
          <a:lstStyle/>
          <a:p>
            <a:r>
              <a:rPr lang="en-US" altLang="ko-KR" sz="2000" b="1" dirty="0">
                <a:latin typeface="Times New Roman" panose="02020603050405020304" pitchFamily="18" charset="0"/>
                <a:cs typeface="Times New Roman" panose="02020603050405020304" pitchFamily="18" charset="0"/>
              </a:rPr>
              <a:t>Gold Summary (answer):</a:t>
            </a:r>
            <a:endParaRPr lang="en" altLang="ko-KR"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08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F885F7BD-4659-BF4F-A56D-C6F000A69217}"/>
              </a:ext>
            </a:extLst>
          </p:cNvPr>
          <p:cNvGrpSpPr/>
          <p:nvPr/>
        </p:nvGrpSpPr>
        <p:grpSpPr>
          <a:xfrm>
            <a:off x="5236685" y="1678801"/>
            <a:ext cx="6245558" cy="4755498"/>
            <a:chOff x="4993616" y="1806122"/>
            <a:chExt cx="6245558" cy="4755498"/>
          </a:xfrm>
        </p:grpSpPr>
        <p:cxnSp>
          <p:nvCxnSpPr>
            <p:cNvPr id="17" name="직선 화살표 연결선 16">
              <a:extLst>
                <a:ext uri="{FF2B5EF4-FFF2-40B4-BE49-F238E27FC236}">
                  <a16:creationId xmlns:a16="http://schemas.microsoft.com/office/drawing/2014/main" id="{06799D18-11DF-6B49-9331-8D7EC8DD6A1E}"/>
                </a:ext>
              </a:extLst>
            </p:cNvPr>
            <p:cNvCxnSpPr>
              <a:cxnSpLocks/>
              <a:stCxn id="37" idx="7"/>
            </p:cNvCxnSpPr>
            <p:nvPr/>
          </p:nvCxnSpPr>
          <p:spPr>
            <a:xfrm flipV="1">
              <a:off x="5774822" y="4788376"/>
              <a:ext cx="1860734" cy="76828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D3EC828-1275-824A-80B2-7C7E2E451E8B}"/>
                </a:ext>
              </a:extLst>
            </p:cNvPr>
            <p:cNvCxnSpPr>
              <a:cxnSpLocks/>
              <a:stCxn id="44" idx="7"/>
            </p:cNvCxnSpPr>
            <p:nvPr/>
          </p:nvCxnSpPr>
          <p:spPr>
            <a:xfrm flipV="1">
              <a:off x="7072888" y="4782650"/>
              <a:ext cx="767709" cy="7740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16649B3-8CA3-AC46-AE61-567078310924}"/>
                </a:ext>
              </a:extLst>
            </p:cNvPr>
            <p:cNvCxnSpPr>
              <a:cxnSpLocks/>
              <a:stCxn id="48" idx="0"/>
            </p:cNvCxnSpPr>
            <p:nvPr/>
          </p:nvCxnSpPr>
          <p:spPr>
            <a:xfrm flipH="1" flipV="1">
              <a:off x="7949146" y="4782651"/>
              <a:ext cx="167250" cy="66954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5ABE1E0-05D9-2D40-A908-58814C9885B9}"/>
                </a:ext>
              </a:extLst>
            </p:cNvPr>
            <p:cNvSpPr txBox="1"/>
            <p:nvPr/>
          </p:nvSpPr>
          <p:spPr>
            <a:xfrm>
              <a:off x="4993616" y="6250137"/>
              <a:ext cx="1053296" cy="307777"/>
            </a:xfrm>
            <a:prstGeom prst="rect">
              <a:avLst/>
            </a:prstGeom>
            <a:noFill/>
          </p:spPr>
          <p:txBody>
            <a:bodyPr wrap="square" rtlCol="0">
              <a:spAutoFit/>
            </a:bodyPr>
            <a:lstStyle/>
            <a:p>
              <a:pPr algn="ctr"/>
              <a:r>
                <a:rPr kumimoji="1" lang="en-US" altLang="ko-K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52" name="TextBox 51">
              <a:extLst>
                <a:ext uri="{FF2B5EF4-FFF2-40B4-BE49-F238E27FC236}">
                  <a16:creationId xmlns:a16="http://schemas.microsoft.com/office/drawing/2014/main" id="{AFFFAF96-C1F0-704A-901B-0B67E9698D5A}"/>
                </a:ext>
              </a:extLst>
            </p:cNvPr>
            <p:cNvSpPr txBox="1"/>
            <p:nvPr/>
          </p:nvSpPr>
          <p:spPr>
            <a:xfrm>
              <a:off x="6291682" y="6253843"/>
              <a:ext cx="1053296" cy="307777"/>
            </a:xfrm>
            <a:prstGeom prst="rect">
              <a:avLst/>
            </a:prstGeom>
            <a:noFill/>
          </p:spPr>
          <p:txBody>
            <a:bodyPr wrap="square" rtlCol="0">
              <a:spAutoFit/>
            </a:bodyPr>
            <a:lstStyle/>
            <a:p>
              <a:pPr algn="ctr"/>
              <a:r>
                <a:rPr kumimoji="1" lang="en-US" altLang="ko-K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53" name="TextBox 52">
              <a:extLst>
                <a:ext uri="{FF2B5EF4-FFF2-40B4-BE49-F238E27FC236}">
                  <a16:creationId xmlns:a16="http://schemas.microsoft.com/office/drawing/2014/main" id="{79AA7583-848C-C84B-98D0-4B21901995F4}"/>
                </a:ext>
              </a:extLst>
            </p:cNvPr>
            <p:cNvSpPr txBox="1"/>
            <p:nvPr/>
          </p:nvSpPr>
          <p:spPr>
            <a:xfrm>
              <a:off x="7589748" y="6250137"/>
              <a:ext cx="1053296" cy="307777"/>
            </a:xfrm>
            <a:prstGeom prst="rect">
              <a:avLst/>
            </a:prstGeom>
            <a:noFill/>
          </p:spPr>
          <p:txBody>
            <a:bodyPr wrap="square" rtlCol="0">
              <a:spAutoFit/>
            </a:bodyPr>
            <a:lstStyle/>
            <a:p>
              <a:pPr algn="ctr"/>
              <a:r>
                <a:rPr kumimoji="1" lang="en-US" altLang="ko-K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54" name="TextBox 53">
              <a:extLst>
                <a:ext uri="{FF2B5EF4-FFF2-40B4-BE49-F238E27FC236}">
                  <a16:creationId xmlns:a16="http://schemas.microsoft.com/office/drawing/2014/main" id="{75F0A7F9-9AA5-8E43-A2D0-E46B4E384A8B}"/>
                </a:ext>
              </a:extLst>
            </p:cNvPr>
            <p:cNvSpPr txBox="1"/>
            <p:nvPr/>
          </p:nvSpPr>
          <p:spPr>
            <a:xfrm>
              <a:off x="8887814" y="6250137"/>
              <a:ext cx="1053296" cy="307777"/>
            </a:xfrm>
            <a:prstGeom prst="rect">
              <a:avLst/>
            </a:prstGeom>
            <a:noFill/>
          </p:spPr>
          <p:txBody>
            <a:bodyPr wrap="square" rtlCol="0">
              <a:spAutoFit/>
            </a:bodyPr>
            <a:lstStyle/>
            <a:p>
              <a:pPr algn="ctr"/>
              <a:r>
                <a:rPr kumimoji="1" lang="en-US" altLang="ko-K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55" name="TextBox 54">
              <a:extLst>
                <a:ext uri="{FF2B5EF4-FFF2-40B4-BE49-F238E27FC236}">
                  <a16:creationId xmlns:a16="http://schemas.microsoft.com/office/drawing/2014/main" id="{A140D04D-EFFA-5546-8364-BF6FFC4FE0FA}"/>
                </a:ext>
              </a:extLst>
            </p:cNvPr>
            <p:cNvSpPr txBox="1"/>
            <p:nvPr/>
          </p:nvSpPr>
          <p:spPr>
            <a:xfrm>
              <a:off x="10185878" y="6250136"/>
              <a:ext cx="1053296" cy="307777"/>
            </a:xfrm>
            <a:prstGeom prst="rect">
              <a:avLst/>
            </a:prstGeom>
            <a:noFill/>
          </p:spPr>
          <p:txBody>
            <a:bodyPr wrap="square" rtlCol="0">
              <a:spAutoFit/>
            </a:bodyPr>
            <a:lstStyle/>
            <a:p>
              <a:pPr algn="ctr"/>
              <a:r>
                <a:rPr kumimoji="1" lang="en-US" altLang="ko-K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56" name="TextBox 55">
              <a:extLst>
                <a:ext uri="{FF2B5EF4-FFF2-40B4-BE49-F238E27FC236}">
                  <a16:creationId xmlns:a16="http://schemas.microsoft.com/office/drawing/2014/main" id="{7934816F-FC9B-574E-B299-4B51104D2069}"/>
                </a:ext>
              </a:extLst>
            </p:cNvPr>
            <p:cNvSpPr txBox="1"/>
            <p:nvPr/>
          </p:nvSpPr>
          <p:spPr>
            <a:xfrm>
              <a:off x="7277261" y="4441219"/>
              <a:ext cx="1053296" cy="307777"/>
            </a:xfrm>
            <a:prstGeom prst="rect">
              <a:avLst/>
            </a:prstGeom>
            <a:noFill/>
          </p:spPr>
          <p:txBody>
            <a:bodyPr wrap="square" rtlCol="0">
              <a:spAutoFit/>
            </a:bodyPr>
            <a:lstStyle/>
            <a:p>
              <a:pPr algn="ctr"/>
              <a:r>
                <a:rPr kumimoji="1" lang="en-US" altLang="ko-K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Sentence</a:t>
              </a:r>
            </a:p>
          </p:txBody>
        </p:sp>
        <p:sp>
          <p:nvSpPr>
            <p:cNvPr id="57" name="TextBox 56">
              <a:extLst>
                <a:ext uri="{FF2B5EF4-FFF2-40B4-BE49-F238E27FC236}">
                  <a16:creationId xmlns:a16="http://schemas.microsoft.com/office/drawing/2014/main" id="{4E696AE1-2B5E-E54D-8EA9-C8666C42FCDC}"/>
                </a:ext>
              </a:extLst>
            </p:cNvPr>
            <p:cNvSpPr txBox="1"/>
            <p:nvPr/>
          </p:nvSpPr>
          <p:spPr>
            <a:xfrm>
              <a:off x="8604607" y="4441931"/>
              <a:ext cx="1053296" cy="307777"/>
            </a:xfrm>
            <a:prstGeom prst="rect">
              <a:avLst/>
            </a:prstGeom>
            <a:noFill/>
          </p:spPr>
          <p:txBody>
            <a:bodyPr wrap="square" rtlCol="0">
              <a:spAutoFit/>
            </a:bodyPr>
            <a:lstStyle/>
            <a:p>
              <a:pPr algn="ctr"/>
              <a:r>
                <a:rPr kumimoji="1" lang="en-US" altLang="ko-K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Sentence</a:t>
              </a:r>
            </a:p>
          </p:txBody>
        </p:sp>
        <p:sp>
          <p:nvSpPr>
            <p:cNvPr id="58" name="TextBox 57">
              <a:extLst>
                <a:ext uri="{FF2B5EF4-FFF2-40B4-BE49-F238E27FC236}">
                  <a16:creationId xmlns:a16="http://schemas.microsoft.com/office/drawing/2014/main" id="{3277A551-14CA-B146-BADC-7027295FF3E6}"/>
                </a:ext>
              </a:extLst>
            </p:cNvPr>
            <p:cNvSpPr txBox="1"/>
            <p:nvPr/>
          </p:nvSpPr>
          <p:spPr>
            <a:xfrm>
              <a:off x="9919660" y="4445162"/>
              <a:ext cx="1053296" cy="307777"/>
            </a:xfrm>
            <a:prstGeom prst="rect">
              <a:avLst/>
            </a:prstGeom>
            <a:noFill/>
          </p:spPr>
          <p:txBody>
            <a:bodyPr wrap="square" rtlCol="0">
              <a:spAutoFit/>
            </a:bodyPr>
            <a:lstStyle/>
            <a:p>
              <a:pPr algn="ctr"/>
              <a:r>
                <a:rPr kumimoji="1" lang="en-US" altLang="ko-K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Sentence</a:t>
              </a:r>
            </a:p>
          </p:txBody>
        </p:sp>
        <p:sp>
          <p:nvSpPr>
            <p:cNvPr id="59" name="TextBox 58">
              <a:extLst>
                <a:ext uri="{FF2B5EF4-FFF2-40B4-BE49-F238E27FC236}">
                  <a16:creationId xmlns:a16="http://schemas.microsoft.com/office/drawing/2014/main" id="{282CFA99-436A-CC4C-BFE5-D997C9A42FC0}"/>
                </a:ext>
              </a:extLst>
            </p:cNvPr>
            <p:cNvSpPr txBox="1"/>
            <p:nvPr/>
          </p:nvSpPr>
          <p:spPr>
            <a:xfrm>
              <a:off x="9458900" y="2541347"/>
              <a:ext cx="1174775" cy="307777"/>
            </a:xfrm>
            <a:prstGeom prst="rect">
              <a:avLst/>
            </a:prstGeom>
            <a:noFill/>
          </p:spPr>
          <p:txBody>
            <a:bodyPr wrap="square" rtlCol="0">
              <a:spAutoFit/>
            </a:bodyPr>
            <a:lstStyle/>
            <a:p>
              <a:pPr algn="ctr"/>
              <a:r>
                <a:rPr kumimoji="1" lang="en-US" altLang="ko-K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Document</a:t>
              </a:r>
            </a:p>
          </p:txBody>
        </p:sp>
        <p:sp>
          <p:nvSpPr>
            <p:cNvPr id="64" name="타원 63">
              <a:extLst>
                <a:ext uri="{FF2B5EF4-FFF2-40B4-BE49-F238E27FC236}">
                  <a16:creationId xmlns:a16="http://schemas.microsoft.com/office/drawing/2014/main" id="{4A9ACB9D-C230-0643-9D39-6FCAB1361640}"/>
                </a:ext>
              </a:extLst>
            </p:cNvPr>
            <p:cNvSpPr/>
            <p:nvPr/>
          </p:nvSpPr>
          <p:spPr>
            <a:xfrm>
              <a:off x="9685370" y="1806122"/>
              <a:ext cx="720000" cy="720000"/>
            </a:xfrm>
            <a:prstGeom prst="ellipse">
              <a:avLst/>
            </a:prstGeom>
            <a:solidFill>
              <a:srgbClr val="FEC518"/>
            </a:solidFill>
            <a:ln w="57150">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68" name="직선 화살표 연결선 67">
              <a:extLst>
                <a:ext uri="{FF2B5EF4-FFF2-40B4-BE49-F238E27FC236}">
                  <a16:creationId xmlns:a16="http://schemas.microsoft.com/office/drawing/2014/main" id="{24FA9CE5-240C-1143-B561-603F4C879CE5}"/>
                </a:ext>
              </a:extLst>
            </p:cNvPr>
            <p:cNvCxnSpPr>
              <a:cxnSpLocks/>
            </p:cNvCxnSpPr>
            <p:nvPr/>
          </p:nvCxnSpPr>
          <p:spPr>
            <a:xfrm flipV="1">
              <a:off x="7088126" y="4766316"/>
              <a:ext cx="1860734" cy="76828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7C6D2DAE-4BE4-674E-9638-5071128DC9EE}"/>
                </a:ext>
              </a:extLst>
            </p:cNvPr>
            <p:cNvCxnSpPr>
              <a:cxnSpLocks/>
            </p:cNvCxnSpPr>
            <p:nvPr/>
          </p:nvCxnSpPr>
          <p:spPr>
            <a:xfrm flipV="1">
              <a:off x="8386192" y="4760590"/>
              <a:ext cx="767709" cy="7740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911E4057-88C4-A443-AB01-5FA43DAFE218}"/>
                </a:ext>
              </a:extLst>
            </p:cNvPr>
            <p:cNvCxnSpPr>
              <a:cxnSpLocks/>
            </p:cNvCxnSpPr>
            <p:nvPr/>
          </p:nvCxnSpPr>
          <p:spPr>
            <a:xfrm flipH="1" flipV="1">
              <a:off x="9262450" y="4760591"/>
              <a:ext cx="167250" cy="66954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DEDF4396-C9DD-F24F-8C34-6CC380C1C8EE}"/>
                </a:ext>
              </a:extLst>
            </p:cNvPr>
            <p:cNvCxnSpPr>
              <a:cxnSpLocks/>
            </p:cNvCxnSpPr>
            <p:nvPr/>
          </p:nvCxnSpPr>
          <p:spPr>
            <a:xfrm flipV="1">
              <a:off x="8386940" y="4767648"/>
              <a:ext cx="1860734" cy="76828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5AC8BB68-8948-654D-89D6-5831E9AA7B75}"/>
                </a:ext>
              </a:extLst>
            </p:cNvPr>
            <p:cNvCxnSpPr>
              <a:cxnSpLocks/>
            </p:cNvCxnSpPr>
            <p:nvPr/>
          </p:nvCxnSpPr>
          <p:spPr>
            <a:xfrm flipV="1">
              <a:off x="9685006" y="4761922"/>
              <a:ext cx="767709" cy="7740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BA1E219-7C91-E341-AFF1-6CC68AAD16C9}"/>
                </a:ext>
              </a:extLst>
            </p:cNvPr>
            <p:cNvCxnSpPr>
              <a:cxnSpLocks/>
            </p:cNvCxnSpPr>
            <p:nvPr/>
          </p:nvCxnSpPr>
          <p:spPr>
            <a:xfrm flipH="1" flipV="1">
              <a:off x="10561264" y="4761923"/>
              <a:ext cx="167250" cy="66954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D8865CF1-877B-B742-8BE3-D25C820B15E4}"/>
                </a:ext>
              </a:extLst>
            </p:cNvPr>
            <p:cNvCxnSpPr>
              <a:cxnSpLocks/>
              <a:stCxn id="61" idx="0"/>
            </p:cNvCxnSpPr>
            <p:nvPr/>
          </p:nvCxnSpPr>
          <p:spPr>
            <a:xfrm flipV="1">
              <a:off x="7890892" y="2895321"/>
              <a:ext cx="1876633" cy="78974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FF6E007B-485A-734D-9F28-D47225EFEB15}"/>
                </a:ext>
              </a:extLst>
            </p:cNvPr>
            <p:cNvCxnSpPr>
              <a:cxnSpLocks/>
            </p:cNvCxnSpPr>
            <p:nvPr/>
          </p:nvCxnSpPr>
          <p:spPr>
            <a:xfrm flipV="1">
              <a:off x="9204857" y="2889594"/>
              <a:ext cx="767709" cy="7740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75475FBF-A4AE-2A40-98BC-CC90778E0591}"/>
                </a:ext>
              </a:extLst>
            </p:cNvPr>
            <p:cNvCxnSpPr>
              <a:cxnSpLocks/>
              <a:stCxn id="63" idx="0"/>
            </p:cNvCxnSpPr>
            <p:nvPr/>
          </p:nvCxnSpPr>
          <p:spPr>
            <a:xfrm flipH="1" flipV="1">
              <a:off x="10081115" y="2889595"/>
              <a:ext cx="360000" cy="78898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타원 60">
              <a:extLst>
                <a:ext uri="{FF2B5EF4-FFF2-40B4-BE49-F238E27FC236}">
                  <a16:creationId xmlns:a16="http://schemas.microsoft.com/office/drawing/2014/main" id="{66737BA0-31EC-D842-8F0D-41AA3068B2A3}"/>
                </a:ext>
              </a:extLst>
            </p:cNvPr>
            <p:cNvSpPr/>
            <p:nvPr/>
          </p:nvSpPr>
          <p:spPr>
            <a:xfrm>
              <a:off x="7530892" y="3685067"/>
              <a:ext cx="720000" cy="720000"/>
            </a:xfrm>
            <a:prstGeom prst="ellipse">
              <a:avLst/>
            </a:prstGeom>
            <a:solidFill>
              <a:srgbClr val="20DBA3"/>
            </a:solidFill>
            <a:ln w="57150">
              <a:solidFill>
                <a:srgbClr val="20D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2" name="타원 61">
              <a:extLst>
                <a:ext uri="{FF2B5EF4-FFF2-40B4-BE49-F238E27FC236}">
                  <a16:creationId xmlns:a16="http://schemas.microsoft.com/office/drawing/2014/main" id="{BEBCA17D-AEA1-ED4A-A06D-6871F4525552}"/>
                </a:ext>
              </a:extLst>
            </p:cNvPr>
            <p:cNvSpPr/>
            <p:nvPr/>
          </p:nvSpPr>
          <p:spPr>
            <a:xfrm>
              <a:off x="8773091" y="3684395"/>
              <a:ext cx="720000" cy="720000"/>
            </a:xfrm>
            <a:prstGeom prst="ellipse">
              <a:avLst/>
            </a:prstGeom>
            <a:solidFill>
              <a:srgbClr val="20DBA3"/>
            </a:solidFill>
            <a:ln w="57150">
              <a:solidFill>
                <a:srgbClr val="20D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3" name="타원 62">
              <a:extLst>
                <a:ext uri="{FF2B5EF4-FFF2-40B4-BE49-F238E27FC236}">
                  <a16:creationId xmlns:a16="http://schemas.microsoft.com/office/drawing/2014/main" id="{C5BF1F10-E568-1946-AD10-B2FA247D9555}"/>
                </a:ext>
              </a:extLst>
            </p:cNvPr>
            <p:cNvSpPr/>
            <p:nvPr/>
          </p:nvSpPr>
          <p:spPr>
            <a:xfrm>
              <a:off x="10081115" y="3678583"/>
              <a:ext cx="720000" cy="720000"/>
            </a:xfrm>
            <a:prstGeom prst="ellipse">
              <a:avLst/>
            </a:prstGeom>
            <a:solidFill>
              <a:srgbClr val="20DBA3"/>
            </a:solidFill>
            <a:ln w="57150">
              <a:solidFill>
                <a:srgbClr val="20D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7" name="타원 36">
              <a:extLst>
                <a:ext uri="{FF2B5EF4-FFF2-40B4-BE49-F238E27FC236}">
                  <a16:creationId xmlns:a16="http://schemas.microsoft.com/office/drawing/2014/main" id="{3D842043-E940-0748-B063-6706138886C6}"/>
                </a:ext>
              </a:extLst>
            </p:cNvPr>
            <p:cNvSpPr/>
            <p:nvPr/>
          </p:nvSpPr>
          <p:spPr>
            <a:xfrm>
              <a:off x="5160264" y="5451218"/>
              <a:ext cx="720000" cy="720000"/>
            </a:xfrm>
            <a:prstGeom prst="ellipse">
              <a:avLst/>
            </a:prstGeom>
            <a:solidFill>
              <a:srgbClr val="228AE7"/>
            </a:solidFill>
            <a:ln w="57150">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4" name="타원 43">
              <a:extLst>
                <a:ext uri="{FF2B5EF4-FFF2-40B4-BE49-F238E27FC236}">
                  <a16:creationId xmlns:a16="http://schemas.microsoft.com/office/drawing/2014/main" id="{C99B6276-E7E6-CC45-A8A1-BD1A957FD492}"/>
                </a:ext>
              </a:extLst>
            </p:cNvPr>
            <p:cNvSpPr/>
            <p:nvPr/>
          </p:nvSpPr>
          <p:spPr>
            <a:xfrm>
              <a:off x="6458330" y="5451218"/>
              <a:ext cx="720000" cy="720000"/>
            </a:xfrm>
            <a:prstGeom prst="ellipse">
              <a:avLst/>
            </a:prstGeom>
            <a:solidFill>
              <a:srgbClr val="228AE7"/>
            </a:solidFill>
            <a:ln w="57150">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8" name="타원 47">
              <a:extLst>
                <a:ext uri="{FF2B5EF4-FFF2-40B4-BE49-F238E27FC236}">
                  <a16:creationId xmlns:a16="http://schemas.microsoft.com/office/drawing/2014/main" id="{4444EE84-C4DC-F441-9446-27E12275E930}"/>
                </a:ext>
              </a:extLst>
            </p:cNvPr>
            <p:cNvSpPr/>
            <p:nvPr/>
          </p:nvSpPr>
          <p:spPr>
            <a:xfrm>
              <a:off x="7756396" y="5452193"/>
              <a:ext cx="720000" cy="720000"/>
            </a:xfrm>
            <a:prstGeom prst="ellipse">
              <a:avLst/>
            </a:prstGeom>
            <a:solidFill>
              <a:srgbClr val="228AE7"/>
            </a:solidFill>
            <a:ln w="57150">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9" name="타원 48">
              <a:extLst>
                <a:ext uri="{FF2B5EF4-FFF2-40B4-BE49-F238E27FC236}">
                  <a16:creationId xmlns:a16="http://schemas.microsoft.com/office/drawing/2014/main" id="{665C6F6E-896A-404C-9578-D25030C173DA}"/>
                </a:ext>
              </a:extLst>
            </p:cNvPr>
            <p:cNvSpPr/>
            <p:nvPr/>
          </p:nvSpPr>
          <p:spPr>
            <a:xfrm>
              <a:off x="9054462" y="5440830"/>
              <a:ext cx="720000" cy="720000"/>
            </a:xfrm>
            <a:prstGeom prst="ellipse">
              <a:avLst/>
            </a:prstGeom>
            <a:solidFill>
              <a:srgbClr val="228AE7"/>
            </a:solidFill>
            <a:ln w="57150">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1" name="타원 50">
              <a:extLst>
                <a:ext uri="{FF2B5EF4-FFF2-40B4-BE49-F238E27FC236}">
                  <a16:creationId xmlns:a16="http://schemas.microsoft.com/office/drawing/2014/main" id="{BD4368FD-BF85-3441-8954-4ED8A29CCB34}"/>
                </a:ext>
              </a:extLst>
            </p:cNvPr>
            <p:cNvSpPr/>
            <p:nvPr/>
          </p:nvSpPr>
          <p:spPr>
            <a:xfrm>
              <a:off x="10352526" y="5440830"/>
              <a:ext cx="720000" cy="720000"/>
            </a:xfrm>
            <a:prstGeom prst="ellipse">
              <a:avLst/>
            </a:prstGeom>
            <a:solidFill>
              <a:srgbClr val="228AE7"/>
            </a:solidFill>
            <a:ln w="57150">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78" name="직사각형 77">
            <a:extLst>
              <a:ext uri="{FF2B5EF4-FFF2-40B4-BE49-F238E27FC236}">
                <a16:creationId xmlns:a16="http://schemas.microsoft.com/office/drawing/2014/main" id="{2BBC8731-A364-974B-9E9B-012F5B77E8CE}"/>
              </a:ext>
            </a:extLst>
          </p:cNvPr>
          <p:cNvSpPr/>
          <p:nvPr/>
        </p:nvSpPr>
        <p:spPr>
          <a:xfrm>
            <a:off x="789007" y="813748"/>
            <a:ext cx="6117380" cy="1588127"/>
          </a:xfrm>
          <a:prstGeom prst="rect">
            <a:avLst/>
          </a:prstGeom>
        </p:spPr>
        <p:txBody>
          <a:bodyPr wrap="none">
            <a:spAutoFit/>
          </a:bodyPr>
          <a:lstStyle/>
          <a:p>
            <a:pPr>
              <a:lnSpc>
                <a:spcPct val="80000"/>
              </a:lnSpc>
            </a:pPr>
            <a:r>
              <a:rPr kumimoji="1" lang="en-US" altLang="ko-KR" sz="6000" dirty="0">
                <a:latin typeface="Corbel" panose="020B0503020204020204" pitchFamily="34" charset="0"/>
                <a:ea typeface="Verdana" panose="020B0604030504040204" pitchFamily="34" charset="0"/>
                <a:cs typeface="Verdana" panose="020B0604030504040204" pitchFamily="34" charset="0"/>
              </a:rPr>
              <a:t>Multi-level</a:t>
            </a:r>
            <a:br>
              <a:rPr kumimoji="1" lang="en-US" altLang="ko-KR" sz="6000" dirty="0">
                <a:latin typeface="Corbel" panose="020B0503020204020204" pitchFamily="34" charset="0"/>
                <a:ea typeface="Verdana" panose="020B0604030504040204" pitchFamily="34" charset="0"/>
                <a:cs typeface="Verdana" panose="020B0604030504040204" pitchFamily="34" charset="0"/>
              </a:rPr>
            </a:br>
            <a:r>
              <a:rPr kumimoji="1" lang="en-US" altLang="ko-KR" sz="6000" dirty="0">
                <a:latin typeface="Corbel" panose="020B0503020204020204" pitchFamily="34" charset="0"/>
                <a:ea typeface="Verdana" panose="020B0604030504040204" pitchFamily="34" charset="0"/>
                <a:cs typeface="Verdana" panose="020B0604030504040204" pitchFamily="34" charset="0"/>
              </a:rPr>
              <a:t>Memory Networks</a:t>
            </a:r>
            <a:endParaRPr lang="ko-KR" altLang="en-US" sz="6000" dirty="0">
              <a:latin typeface="Corbel" panose="020B0503020204020204" pitchFamily="34" charset="0"/>
              <a:cs typeface="Verdana" panose="020B0604030504040204" pitchFamily="34" charset="0"/>
            </a:endParaRPr>
          </a:p>
        </p:txBody>
      </p:sp>
      <p:sp>
        <p:nvSpPr>
          <p:cNvPr id="79" name="텍스트 상자 6">
            <a:extLst>
              <a:ext uri="{FF2B5EF4-FFF2-40B4-BE49-F238E27FC236}">
                <a16:creationId xmlns:a16="http://schemas.microsoft.com/office/drawing/2014/main" id="{ACEEB434-E728-174B-8F46-797DF20055CC}"/>
              </a:ext>
            </a:extLst>
          </p:cNvPr>
          <p:cNvSpPr txBox="1"/>
          <p:nvPr/>
        </p:nvSpPr>
        <p:spPr>
          <a:xfrm>
            <a:off x="836228" y="2273853"/>
            <a:ext cx="3599030" cy="461665"/>
          </a:xfrm>
          <a:prstGeom prst="rect">
            <a:avLst/>
          </a:prstGeom>
          <a:noFill/>
        </p:spPr>
        <p:txBody>
          <a:bodyPr wrap="square" rtlCol="0">
            <a:spAutoFit/>
          </a:bodyPr>
          <a:lstStyle/>
          <a:p>
            <a:r>
              <a:rPr kumimoji="1" lang="en-US" altLang="ko-KR" sz="2400" dirty="0">
                <a:latin typeface="Corbel" panose="020B0503020204020204" pitchFamily="34" charset="0"/>
                <a:ea typeface="Lato" panose="020F0502020204030203" pitchFamily="34" charset="0"/>
                <a:cs typeface="Lato" panose="020F0502020204030203" pitchFamily="34" charset="0"/>
              </a:rPr>
              <a:t>MMN with Convolutions</a:t>
            </a:r>
            <a:endParaRPr kumimoji="1" lang="ko-KR" altLang="en-US" sz="2400" dirty="0">
              <a:latin typeface="Corbel" panose="020B0503020204020204" pitchFamily="34" charset="0"/>
              <a:ea typeface="Helvetica Neue" charset="0"/>
              <a:cs typeface="Lato" panose="020F0502020204030203" pitchFamily="34" charset="0"/>
            </a:endParaRPr>
          </a:p>
        </p:txBody>
      </p:sp>
    </p:spTree>
    <p:extLst>
      <p:ext uri="{BB962C8B-B14F-4D97-AF65-F5344CB8AC3E}">
        <p14:creationId xmlns:p14="http://schemas.microsoft.com/office/powerpoint/2010/main" val="2383417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558801" y="311845"/>
            <a:ext cx="11235802" cy="1459077"/>
          </a:xfrm>
        </p:spPr>
        <p:txBody>
          <a:bodyPr>
            <a:normAutofit/>
          </a:bodyPr>
          <a:lstStyle/>
          <a:p>
            <a:r>
              <a:rPr kumimoji="1" lang="en-US" altLang="ko-KR" sz="3600" dirty="0">
                <a:solidFill>
                  <a:schemeClr val="tx1">
                    <a:lumMod val="85000"/>
                    <a:lumOff val="15000"/>
                  </a:schemeClr>
                </a:solidFill>
                <a:latin typeface="Corbel" panose="020B0503020204020204" pitchFamily="34" charset="0"/>
              </a:rPr>
              <a:t>Previous works:</a:t>
            </a:r>
            <a:br>
              <a:rPr kumimoji="1" lang="en-US" altLang="ko-KR" sz="3600" dirty="0">
                <a:latin typeface="Corbel" panose="020B0503020204020204" pitchFamily="34" charset="0"/>
              </a:rPr>
            </a:br>
            <a:r>
              <a:rPr kumimoji="1" lang="en-US" altLang="ko-KR" sz="3600" dirty="0">
                <a:solidFill>
                  <a:schemeClr val="tx1">
                    <a:lumMod val="85000"/>
                    <a:lumOff val="15000"/>
                  </a:schemeClr>
                </a:solidFill>
                <a:latin typeface="Corbel" panose="020B0503020204020204" pitchFamily="34" charset="0"/>
              </a:rPr>
              <a:t>Sequence-to-Sequence + Attention </a:t>
            </a:r>
            <a:r>
              <a:rPr kumimoji="1" lang="en-US" altLang="ko-KR" sz="2800" dirty="0">
                <a:solidFill>
                  <a:schemeClr val="tx1">
                    <a:lumMod val="85000"/>
                    <a:lumOff val="15000"/>
                  </a:schemeClr>
                </a:solidFill>
                <a:latin typeface="Corbel" panose="020B0503020204020204" pitchFamily="34" charset="0"/>
              </a:rPr>
              <a:t>[RNN based]</a:t>
            </a:r>
            <a:endParaRPr kumimoji="1" lang="ko-KR" altLang="en-US" dirty="0">
              <a:solidFill>
                <a:schemeClr val="tx1">
                  <a:lumMod val="85000"/>
                  <a:lumOff val="15000"/>
                </a:schemeClr>
              </a:solidFill>
              <a:latin typeface="Corbel" panose="020B0503020204020204" pitchFamily="34" charset="0"/>
            </a:endParaRPr>
          </a:p>
        </p:txBody>
      </p:sp>
      <p:pic>
        <p:nvPicPr>
          <p:cNvPr id="3" name="그림 2">
            <a:extLst>
              <a:ext uri="{FF2B5EF4-FFF2-40B4-BE49-F238E27FC236}">
                <a16:creationId xmlns:a16="http://schemas.microsoft.com/office/drawing/2014/main" id="{3FAB4351-0964-484A-AEE2-34421A76AF2C}"/>
              </a:ext>
            </a:extLst>
          </p:cNvPr>
          <p:cNvPicPr>
            <a:picLocks noChangeAspect="1"/>
          </p:cNvPicPr>
          <p:nvPr/>
        </p:nvPicPr>
        <p:blipFill>
          <a:blip r:embed="rId3"/>
          <a:stretch>
            <a:fillRect/>
          </a:stretch>
        </p:blipFill>
        <p:spPr>
          <a:xfrm>
            <a:off x="1536342" y="2413918"/>
            <a:ext cx="9119316" cy="3759061"/>
          </a:xfrm>
          <a:prstGeom prst="rect">
            <a:avLst/>
          </a:prstGeom>
        </p:spPr>
      </p:pic>
      <p:sp>
        <p:nvSpPr>
          <p:cNvPr id="4" name="텍스트 상자 6">
            <a:extLst>
              <a:ext uri="{FF2B5EF4-FFF2-40B4-BE49-F238E27FC236}">
                <a16:creationId xmlns:a16="http://schemas.microsoft.com/office/drawing/2014/main" id="{7CE27E34-8549-F546-9AEA-DA09269DD013}"/>
              </a:ext>
            </a:extLst>
          </p:cNvPr>
          <p:cNvSpPr txBox="1"/>
          <p:nvPr/>
        </p:nvSpPr>
        <p:spPr>
          <a:xfrm>
            <a:off x="4799836" y="6448434"/>
            <a:ext cx="7284879" cy="338554"/>
          </a:xfrm>
          <a:prstGeom prst="rect">
            <a:avLst/>
          </a:prstGeom>
          <a:noFill/>
        </p:spPr>
        <p:txBody>
          <a:bodyPr wrap="none" rtlCol="0">
            <a:spAutoFit/>
          </a:bodyPr>
          <a:lstStyle/>
          <a:p>
            <a:pPr algn="r"/>
            <a:r>
              <a:rPr kumimoji="1" lang="en-US" altLang="ko-KR" sz="1600" dirty="0">
                <a:solidFill>
                  <a:schemeClr val="tx1">
                    <a:lumMod val="85000"/>
                    <a:lumOff val="15000"/>
                  </a:schemeClr>
                </a:solidFill>
                <a:latin typeface="Corbel" panose="020B0503020204020204" pitchFamily="34" charset="0"/>
                <a:ea typeface="Lato" panose="020F0502020204030203" pitchFamily="34" charset="0"/>
                <a:cs typeface="Lato" panose="020F0502020204030203" pitchFamily="34" charset="0"/>
              </a:rPr>
              <a:t>See et al., </a:t>
            </a:r>
            <a:r>
              <a:rPr kumimoji="1" lang="en-US" altLang="ko-KR" sz="1600" i="1" dirty="0">
                <a:solidFill>
                  <a:schemeClr val="tx1">
                    <a:lumMod val="85000"/>
                    <a:lumOff val="15000"/>
                  </a:schemeClr>
                </a:solidFill>
                <a:latin typeface="Corbel" panose="020B0503020204020204" pitchFamily="34" charset="0"/>
                <a:ea typeface="Lato" panose="020F0502020204030203" pitchFamily="34" charset="0"/>
                <a:cs typeface="Lato" panose="020F0502020204030203" pitchFamily="34" charset="0"/>
              </a:rPr>
              <a:t>Get to the Point: Summarization with Point-Generator Networks</a:t>
            </a:r>
            <a:r>
              <a:rPr kumimoji="1" lang="en-US" altLang="ko-KR" sz="1600" dirty="0">
                <a:solidFill>
                  <a:schemeClr val="tx1">
                    <a:lumMod val="85000"/>
                    <a:lumOff val="15000"/>
                  </a:schemeClr>
                </a:solidFill>
                <a:latin typeface="Corbel" panose="020B0503020204020204" pitchFamily="34" charset="0"/>
                <a:ea typeface="Lato" panose="020F0502020204030203" pitchFamily="34" charset="0"/>
                <a:cs typeface="Lato" panose="020F0502020204030203" pitchFamily="34" charset="0"/>
              </a:rPr>
              <a:t>, ACL, 2017 </a:t>
            </a:r>
            <a:endParaRPr kumimoji="1" lang="ko-KR" altLang="en-US" sz="1600" dirty="0">
              <a:solidFill>
                <a:schemeClr val="tx1">
                  <a:lumMod val="85000"/>
                  <a:lumOff val="15000"/>
                </a:schemeClr>
              </a:solidFill>
              <a:latin typeface="Corbel" panose="020B0503020204020204" pitchFamily="34" charset="0"/>
              <a:ea typeface="Helvetica Neue" charset="0"/>
              <a:cs typeface="Lato" panose="020F0502020204030203" pitchFamily="34" charset="0"/>
            </a:endParaRPr>
          </a:p>
        </p:txBody>
      </p:sp>
      <p:sp>
        <p:nvSpPr>
          <p:cNvPr id="5" name="텍스트 상자 6">
            <a:extLst>
              <a:ext uri="{FF2B5EF4-FFF2-40B4-BE49-F238E27FC236}">
                <a16:creationId xmlns:a16="http://schemas.microsoft.com/office/drawing/2014/main" id="{FD33A949-15F0-2A40-B7B4-1F0A3BEDC246}"/>
              </a:ext>
            </a:extLst>
          </p:cNvPr>
          <p:cNvSpPr txBox="1"/>
          <p:nvPr/>
        </p:nvSpPr>
        <p:spPr>
          <a:xfrm>
            <a:off x="558801" y="1540089"/>
            <a:ext cx="4302566" cy="400110"/>
          </a:xfrm>
          <a:prstGeom prst="rect">
            <a:avLst/>
          </a:prstGeom>
          <a:noFill/>
        </p:spPr>
        <p:txBody>
          <a:bodyPr wrap="square" rtlCol="0">
            <a:spAutoFit/>
          </a:bodyPr>
          <a:lstStyle/>
          <a:p>
            <a:r>
              <a:rPr kumimoji="1" lang="en-US" altLang="ko-KR" sz="2000" dirty="0">
                <a:solidFill>
                  <a:schemeClr val="tx1">
                    <a:lumMod val="85000"/>
                    <a:lumOff val="15000"/>
                  </a:schemeClr>
                </a:solidFill>
                <a:latin typeface="Corbel" panose="020B0503020204020204" pitchFamily="34" charset="0"/>
                <a:ea typeface="Lato" panose="020F0502020204030203" pitchFamily="34" charset="0"/>
                <a:cs typeface="Lato" panose="020F0502020204030203" pitchFamily="34" charset="0"/>
              </a:rPr>
              <a:t>with VAE, pointer network, RL …</a:t>
            </a:r>
            <a:endParaRPr kumimoji="1" lang="ko-KR" altLang="en-US" sz="2000" dirty="0">
              <a:solidFill>
                <a:schemeClr val="tx1">
                  <a:lumMod val="85000"/>
                  <a:lumOff val="15000"/>
                </a:schemeClr>
              </a:solidFill>
              <a:latin typeface="Corbel" panose="020B0503020204020204" pitchFamily="34" charset="0"/>
              <a:ea typeface="Helvetica Neue" charset="0"/>
              <a:cs typeface="Lato" panose="020F0502020204030203" pitchFamily="34" charset="0"/>
            </a:endParaRPr>
          </a:p>
        </p:txBody>
      </p:sp>
    </p:spTree>
    <p:extLst>
      <p:ext uri="{BB962C8B-B14F-4D97-AF65-F5344CB8AC3E}">
        <p14:creationId xmlns:p14="http://schemas.microsoft.com/office/powerpoint/2010/main" val="1518023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558801" y="311845"/>
            <a:ext cx="11235802" cy="1007669"/>
          </a:xfrm>
        </p:spPr>
        <p:txBody>
          <a:bodyPr>
            <a:normAutofit/>
          </a:bodyPr>
          <a:lstStyle/>
          <a:p>
            <a:r>
              <a:rPr kumimoji="1" lang="en-US" altLang="ko-KR" sz="4200" dirty="0">
                <a:solidFill>
                  <a:schemeClr val="tx1">
                    <a:lumMod val="85000"/>
                    <a:lumOff val="15000"/>
                  </a:schemeClr>
                </a:solidFill>
                <a:latin typeface="Corbel" panose="020B0503020204020204" pitchFamily="34" charset="0"/>
              </a:rPr>
              <a:t>Previous works </a:t>
            </a:r>
            <a:r>
              <a:rPr kumimoji="1" lang="en-US" altLang="ko-KR" sz="3200" dirty="0">
                <a:solidFill>
                  <a:schemeClr val="tx1">
                    <a:lumMod val="85000"/>
                    <a:lumOff val="15000"/>
                  </a:schemeClr>
                </a:solidFill>
                <a:latin typeface="Corbel" panose="020B0503020204020204" pitchFamily="34" charset="0"/>
              </a:rPr>
              <a:t>[RNN]:</a:t>
            </a:r>
            <a:endParaRPr kumimoji="1" lang="ko-KR" altLang="en-US" sz="4200" dirty="0">
              <a:solidFill>
                <a:schemeClr val="tx1">
                  <a:lumMod val="85000"/>
                  <a:lumOff val="1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10327B94-0761-6A46-9696-401B90F64350}"/>
              </a:ext>
            </a:extLst>
          </p:cNvPr>
          <p:cNvSpPr txBox="1"/>
          <p:nvPr/>
        </p:nvSpPr>
        <p:spPr>
          <a:xfrm>
            <a:off x="558801" y="1625451"/>
            <a:ext cx="10321402" cy="2646878"/>
          </a:xfrm>
          <a:prstGeom prst="rect">
            <a:avLst/>
          </a:prstGeom>
          <a:noFill/>
        </p:spPr>
        <p:txBody>
          <a:bodyPr wrap="square" rtlCol="0" anchor="ctr">
            <a:spAutoFit/>
          </a:bodyPr>
          <a:lstStyle/>
          <a:p>
            <a:r>
              <a:rPr lang="en-US" altLang="ko-KR" sz="3200" dirty="0">
                <a:latin typeface="Corbel" panose="020B0503020204020204" pitchFamily="34" charset="0"/>
                <a:cs typeface="Times New Roman" panose="02020603050405020304" pitchFamily="18" charset="0"/>
              </a:rPr>
              <a:t>Problem 1: </a:t>
            </a:r>
            <a:r>
              <a:rPr lang="en-US" altLang="ko-KR" sz="3200" b="1" dirty="0">
                <a:latin typeface="Corbel" panose="020B0503020204020204" pitchFamily="34" charset="0"/>
                <a:cs typeface="Times New Roman" panose="02020603050405020304" pitchFamily="18" charset="0"/>
              </a:rPr>
              <a:t>Vanishing gradients</a:t>
            </a:r>
          </a:p>
          <a:p>
            <a:pPr marL="342900" indent="-342900">
              <a:buFont typeface="Arial" panose="020B0604020202020204" pitchFamily="34" charset="0"/>
              <a:buChar char="•"/>
            </a:pPr>
            <a:r>
              <a:rPr lang="en" altLang="ko-KR" sz="2400" dirty="0">
                <a:latin typeface="Corbel" panose="020B0503020204020204" pitchFamily="34" charset="0"/>
                <a:cs typeface="Times New Roman" panose="02020603050405020304" pitchFamily="18" charset="0"/>
              </a:rPr>
              <a:t>Source document is often too long! </a:t>
            </a:r>
            <a:r>
              <a:rPr lang="en" altLang="ko-KR" sz="2000" dirty="0">
                <a:latin typeface="Corbel" panose="020B0503020204020204" pitchFamily="34" charset="0"/>
                <a:cs typeface="Times New Roman" panose="02020603050405020304" pitchFamily="18" charset="0"/>
              </a:rPr>
              <a:t>(document length &gt; 300 words)</a:t>
            </a:r>
            <a:r>
              <a:rPr lang="en-US" altLang="ko-KR" sz="700" dirty="0">
                <a:latin typeface="Corbel" panose="020B0503020204020204" pitchFamily="34" charset="0"/>
                <a:cs typeface="Times New Roman" panose="02020603050405020304" pitchFamily="18" charset="0"/>
              </a:rPr>
              <a:t> </a:t>
            </a:r>
          </a:p>
          <a:p>
            <a:r>
              <a:rPr lang="ko-KR" altLang="en-US" sz="1000" dirty="0">
                <a:latin typeface="Corbel" panose="020B0503020204020204" pitchFamily="34" charset="0"/>
                <a:cs typeface="Times New Roman" panose="02020603050405020304" pitchFamily="18" charset="0"/>
              </a:rPr>
              <a:t> </a:t>
            </a:r>
            <a:endParaRPr lang="en-US" altLang="ko-KR" sz="1000" dirty="0">
              <a:latin typeface="Corbel" panose="020B0503020204020204" pitchFamily="34" charset="0"/>
              <a:cs typeface="Times New Roman" panose="02020603050405020304" pitchFamily="18" charset="0"/>
            </a:endParaRPr>
          </a:p>
          <a:p>
            <a:endParaRPr lang="en-US" altLang="ko-KR" sz="2000" dirty="0">
              <a:latin typeface="Corbel" panose="020B0503020204020204" pitchFamily="34" charset="0"/>
              <a:cs typeface="Times New Roman" panose="02020603050405020304" pitchFamily="18" charset="0"/>
            </a:endParaRPr>
          </a:p>
          <a:p>
            <a:r>
              <a:rPr lang="en-US" altLang="ko-KR" sz="3200" dirty="0">
                <a:latin typeface="Corbel" panose="020B0503020204020204" pitchFamily="34" charset="0"/>
                <a:cs typeface="Times New Roman" panose="02020603050405020304" pitchFamily="18" charset="0"/>
              </a:rPr>
              <a:t>Problem 2: All states are </a:t>
            </a:r>
            <a:r>
              <a:rPr lang="en-US" altLang="ko-KR" sz="3200" b="1" dirty="0">
                <a:latin typeface="Corbel" panose="020B0503020204020204" pitchFamily="34" charset="0"/>
                <a:cs typeface="Times New Roman" panose="02020603050405020304" pitchFamily="18" charset="0"/>
              </a:rPr>
              <a:t>connected in a sequence</a:t>
            </a:r>
          </a:p>
          <a:p>
            <a:pPr marL="342900" indent="-342900">
              <a:buFont typeface="Arial" panose="020B0604020202020204" pitchFamily="34" charset="0"/>
              <a:buChar char="•"/>
            </a:pPr>
            <a:r>
              <a:rPr lang="en-US" altLang="ko-KR" sz="2400" dirty="0">
                <a:latin typeface="Corbel" panose="020B0503020204020204" pitchFamily="34" charset="0"/>
                <a:cs typeface="Times New Roman" panose="02020603050405020304" pitchFamily="18" charset="0"/>
              </a:rPr>
              <a:t>Cannot build representations of different ranges</a:t>
            </a:r>
          </a:p>
          <a:p>
            <a:pPr marL="342900" indent="-342900">
              <a:buFont typeface="Arial" panose="020B0604020202020204" pitchFamily="34" charset="0"/>
              <a:buChar char="•"/>
            </a:pPr>
            <a:r>
              <a:rPr lang="en-US" altLang="ko-KR" sz="2400" dirty="0">
                <a:latin typeface="Corbel" panose="020B0503020204020204" pitchFamily="34" charset="0"/>
                <a:cs typeface="Times New Roman" panose="02020603050405020304" pitchFamily="18" charset="0"/>
              </a:rPr>
              <a:t>Also, attention is applied in word-level</a:t>
            </a:r>
            <a:endParaRPr lang="en" altLang="ko-KR" sz="2000" dirty="0">
              <a:solidFill>
                <a:srgbClr val="CC0000"/>
              </a:solidFill>
              <a:latin typeface="Corbel" panose="020B0503020204020204" pitchFamily="34" charset="0"/>
              <a:cs typeface="Times New Roman" panose="02020603050405020304" pitchFamily="18" charset="0"/>
            </a:endParaRPr>
          </a:p>
        </p:txBody>
      </p:sp>
      <p:cxnSp>
        <p:nvCxnSpPr>
          <p:cNvPr id="51" name="직선 화살표 연결선 50">
            <a:extLst>
              <a:ext uri="{FF2B5EF4-FFF2-40B4-BE49-F238E27FC236}">
                <a16:creationId xmlns:a16="http://schemas.microsoft.com/office/drawing/2014/main" id="{145C4DB2-BF22-8E48-9071-F3F8BCCAF525}"/>
              </a:ext>
            </a:extLst>
          </p:cNvPr>
          <p:cNvCxnSpPr>
            <a:cxnSpLocks/>
          </p:cNvCxnSpPr>
          <p:nvPr/>
        </p:nvCxnSpPr>
        <p:spPr>
          <a:xfrm>
            <a:off x="10519685" y="5218807"/>
            <a:ext cx="5329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B435086D-D736-8449-BDA0-FD33E89C5961}"/>
              </a:ext>
            </a:extLst>
          </p:cNvPr>
          <p:cNvGrpSpPr/>
          <p:nvPr/>
        </p:nvGrpSpPr>
        <p:grpSpPr>
          <a:xfrm>
            <a:off x="1278023" y="4761607"/>
            <a:ext cx="9635954" cy="1378282"/>
            <a:chOff x="1117030" y="4761607"/>
            <a:chExt cx="9635954" cy="1378282"/>
          </a:xfrm>
        </p:grpSpPr>
        <p:grpSp>
          <p:nvGrpSpPr>
            <p:cNvPr id="3" name="그룹 2">
              <a:extLst>
                <a:ext uri="{FF2B5EF4-FFF2-40B4-BE49-F238E27FC236}">
                  <a16:creationId xmlns:a16="http://schemas.microsoft.com/office/drawing/2014/main" id="{C70A23F4-C099-264B-AF4B-E304812B5460}"/>
                </a:ext>
              </a:extLst>
            </p:cNvPr>
            <p:cNvGrpSpPr/>
            <p:nvPr/>
          </p:nvGrpSpPr>
          <p:grpSpPr>
            <a:xfrm>
              <a:off x="1464271" y="4761607"/>
              <a:ext cx="8891865" cy="919616"/>
              <a:chOff x="1464271" y="4761607"/>
              <a:chExt cx="8891865" cy="919616"/>
            </a:xfrm>
          </p:grpSpPr>
          <p:grpSp>
            <p:nvGrpSpPr>
              <p:cNvPr id="24" name="그룹 23">
                <a:extLst>
                  <a:ext uri="{FF2B5EF4-FFF2-40B4-BE49-F238E27FC236}">
                    <a16:creationId xmlns:a16="http://schemas.microsoft.com/office/drawing/2014/main" id="{1140F85E-4BDE-D941-BE90-F297564F8180}"/>
                  </a:ext>
                </a:extLst>
              </p:cNvPr>
              <p:cNvGrpSpPr/>
              <p:nvPr/>
            </p:nvGrpSpPr>
            <p:grpSpPr>
              <a:xfrm>
                <a:off x="1464271" y="4766159"/>
                <a:ext cx="891811" cy="914400"/>
                <a:chOff x="1677769" y="4793154"/>
                <a:chExt cx="891811" cy="914400"/>
              </a:xfrm>
            </p:grpSpPr>
            <p:sp>
              <p:nvSpPr>
                <p:cNvPr id="12" name="직사각형 11">
                  <a:extLst>
                    <a:ext uri="{FF2B5EF4-FFF2-40B4-BE49-F238E27FC236}">
                      <a16:creationId xmlns:a16="http://schemas.microsoft.com/office/drawing/2014/main" id="{0550FD88-FD00-364A-A457-B1411CA15206}"/>
                    </a:ext>
                  </a:extLst>
                </p:cNvPr>
                <p:cNvSpPr/>
                <p:nvPr/>
              </p:nvSpPr>
              <p:spPr>
                <a:xfrm>
                  <a:off x="1677769" y="4793154"/>
                  <a:ext cx="358815" cy="914400"/>
                </a:xfrm>
                <a:prstGeom prst="rect">
                  <a:avLst/>
                </a:prstGeom>
                <a:solidFill>
                  <a:srgbClr val="CC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20" name="직선 화살표 연결선 19">
                  <a:extLst>
                    <a:ext uri="{FF2B5EF4-FFF2-40B4-BE49-F238E27FC236}">
                      <a16:creationId xmlns:a16="http://schemas.microsoft.com/office/drawing/2014/main" id="{367D2907-5DA5-7747-995A-FA93EEA20B9F}"/>
                    </a:ext>
                  </a:extLst>
                </p:cNvPr>
                <p:cNvCxnSpPr>
                  <a:cxnSpLocks/>
                </p:cNvCxnSpPr>
                <p:nvPr/>
              </p:nvCxnSpPr>
              <p:spPr>
                <a:xfrm>
                  <a:off x="2036584" y="5250354"/>
                  <a:ext cx="532996"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id="{A5F6AE78-ACD9-0042-954C-430B82F221A3}"/>
                  </a:ext>
                </a:extLst>
              </p:cNvPr>
              <p:cNvGrpSpPr/>
              <p:nvPr/>
            </p:nvGrpSpPr>
            <p:grpSpPr>
              <a:xfrm>
                <a:off x="2421753" y="4766823"/>
                <a:ext cx="891811" cy="914400"/>
                <a:chOff x="1677769" y="4793154"/>
                <a:chExt cx="891811" cy="914400"/>
              </a:xfrm>
            </p:grpSpPr>
            <p:sp>
              <p:nvSpPr>
                <p:cNvPr id="26" name="직사각형 25">
                  <a:extLst>
                    <a:ext uri="{FF2B5EF4-FFF2-40B4-BE49-F238E27FC236}">
                      <a16:creationId xmlns:a16="http://schemas.microsoft.com/office/drawing/2014/main" id="{22B73544-D447-F34F-961B-2F52DAF21B6C}"/>
                    </a:ext>
                  </a:extLst>
                </p:cNvPr>
                <p:cNvSpPr/>
                <p:nvPr/>
              </p:nvSpPr>
              <p:spPr>
                <a:xfrm>
                  <a:off x="1677769" y="4793154"/>
                  <a:ext cx="358815" cy="914400"/>
                </a:xfrm>
                <a:prstGeom prst="rect">
                  <a:avLst/>
                </a:prstGeom>
                <a:solidFill>
                  <a:srgbClr val="CC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cxnSp>
              <p:nvCxnSpPr>
                <p:cNvPr id="27" name="직선 화살표 연결선 26">
                  <a:extLst>
                    <a:ext uri="{FF2B5EF4-FFF2-40B4-BE49-F238E27FC236}">
                      <a16:creationId xmlns:a16="http://schemas.microsoft.com/office/drawing/2014/main" id="{6ADAAE50-B3AB-6042-BE18-90A1AD530F7B}"/>
                    </a:ext>
                  </a:extLst>
                </p:cNvPr>
                <p:cNvCxnSpPr>
                  <a:cxnSpLocks/>
                </p:cNvCxnSpPr>
                <p:nvPr/>
              </p:nvCxnSpPr>
              <p:spPr>
                <a:xfrm>
                  <a:off x="2036584" y="5250354"/>
                  <a:ext cx="532996"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그룹 27">
                <a:extLst>
                  <a:ext uri="{FF2B5EF4-FFF2-40B4-BE49-F238E27FC236}">
                    <a16:creationId xmlns:a16="http://schemas.microsoft.com/office/drawing/2014/main" id="{6437E168-9872-1D4C-B231-515023A9FC01}"/>
                  </a:ext>
                </a:extLst>
              </p:cNvPr>
              <p:cNvGrpSpPr/>
              <p:nvPr/>
            </p:nvGrpSpPr>
            <p:grpSpPr>
              <a:xfrm>
                <a:off x="3384060" y="4766823"/>
                <a:ext cx="891811" cy="914400"/>
                <a:chOff x="1677769" y="4793154"/>
                <a:chExt cx="891811" cy="914400"/>
              </a:xfrm>
            </p:grpSpPr>
            <p:sp>
              <p:nvSpPr>
                <p:cNvPr id="29" name="직사각형 28">
                  <a:extLst>
                    <a:ext uri="{FF2B5EF4-FFF2-40B4-BE49-F238E27FC236}">
                      <a16:creationId xmlns:a16="http://schemas.microsoft.com/office/drawing/2014/main" id="{530020E6-6DE4-4A42-920F-89C308FBA6DF}"/>
                    </a:ext>
                  </a:extLst>
                </p:cNvPr>
                <p:cNvSpPr/>
                <p:nvPr/>
              </p:nvSpPr>
              <p:spPr>
                <a:xfrm>
                  <a:off x="1677769" y="4793154"/>
                  <a:ext cx="358815" cy="914400"/>
                </a:xfrm>
                <a:prstGeom prst="rect">
                  <a:avLst/>
                </a:prstGeom>
                <a:solidFill>
                  <a:srgbClr val="CC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cxnSp>
              <p:nvCxnSpPr>
                <p:cNvPr id="30" name="직선 화살표 연결선 29">
                  <a:extLst>
                    <a:ext uri="{FF2B5EF4-FFF2-40B4-BE49-F238E27FC236}">
                      <a16:creationId xmlns:a16="http://schemas.microsoft.com/office/drawing/2014/main" id="{A818B1DB-D90B-0D42-AB14-79BAD0353FF0}"/>
                    </a:ext>
                  </a:extLst>
                </p:cNvPr>
                <p:cNvCxnSpPr>
                  <a:cxnSpLocks/>
                </p:cNvCxnSpPr>
                <p:nvPr/>
              </p:nvCxnSpPr>
              <p:spPr>
                <a:xfrm>
                  <a:off x="2036584" y="5250354"/>
                  <a:ext cx="53299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그룹 30">
                <a:extLst>
                  <a:ext uri="{FF2B5EF4-FFF2-40B4-BE49-F238E27FC236}">
                    <a16:creationId xmlns:a16="http://schemas.microsoft.com/office/drawing/2014/main" id="{876F5C3D-57C5-014C-9D27-D2CA578772D3}"/>
                  </a:ext>
                </a:extLst>
              </p:cNvPr>
              <p:cNvGrpSpPr/>
              <p:nvPr/>
            </p:nvGrpSpPr>
            <p:grpSpPr>
              <a:xfrm>
                <a:off x="4343954" y="4766823"/>
                <a:ext cx="891811" cy="914400"/>
                <a:chOff x="1677769" y="4793154"/>
                <a:chExt cx="891811" cy="914400"/>
              </a:xfrm>
            </p:grpSpPr>
            <p:sp>
              <p:nvSpPr>
                <p:cNvPr id="32" name="직사각형 31">
                  <a:extLst>
                    <a:ext uri="{FF2B5EF4-FFF2-40B4-BE49-F238E27FC236}">
                      <a16:creationId xmlns:a16="http://schemas.microsoft.com/office/drawing/2014/main" id="{EB3467F3-8952-2249-8EEC-05FF0C3C34E0}"/>
                    </a:ext>
                  </a:extLst>
                </p:cNvPr>
                <p:cNvSpPr/>
                <p:nvPr/>
              </p:nvSpPr>
              <p:spPr>
                <a:xfrm>
                  <a:off x="1677769" y="4793154"/>
                  <a:ext cx="358815" cy="914400"/>
                </a:xfrm>
                <a:prstGeom prst="rect">
                  <a:avLst/>
                </a:prstGeom>
                <a:solidFill>
                  <a:srgbClr val="CC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33" name="직선 화살표 연결선 32">
                  <a:extLst>
                    <a:ext uri="{FF2B5EF4-FFF2-40B4-BE49-F238E27FC236}">
                      <a16:creationId xmlns:a16="http://schemas.microsoft.com/office/drawing/2014/main" id="{14EF9B06-CD9E-9F4C-AB64-AC77ADC275B0}"/>
                    </a:ext>
                  </a:extLst>
                </p:cNvPr>
                <p:cNvCxnSpPr>
                  <a:cxnSpLocks/>
                </p:cNvCxnSpPr>
                <p:nvPr/>
              </p:nvCxnSpPr>
              <p:spPr>
                <a:xfrm>
                  <a:off x="2036584" y="5250354"/>
                  <a:ext cx="53299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그룹 33">
                <a:extLst>
                  <a:ext uri="{FF2B5EF4-FFF2-40B4-BE49-F238E27FC236}">
                    <a16:creationId xmlns:a16="http://schemas.microsoft.com/office/drawing/2014/main" id="{35F7D7A0-B7D1-1E41-B402-DE7A4ACF2A9E}"/>
                  </a:ext>
                </a:extLst>
              </p:cNvPr>
              <p:cNvGrpSpPr/>
              <p:nvPr/>
            </p:nvGrpSpPr>
            <p:grpSpPr>
              <a:xfrm>
                <a:off x="5284841" y="4766159"/>
                <a:ext cx="891811" cy="914400"/>
                <a:chOff x="1677769" y="4793154"/>
                <a:chExt cx="891811" cy="914400"/>
              </a:xfrm>
            </p:grpSpPr>
            <p:sp>
              <p:nvSpPr>
                <p:cNvPr id="35" name="직사각형 34">
                  <a:extLst>
                    <a:ext uri="{FF2B5EF4-FFF2-40B4-BE49-F238E27FC236}">
                      <a16:creationId xmlns:a16="http://schemas.microsoft.com/office/drawing/2014/main" id="{999D9FEA-DF4F-FF47-BCBB-150CE77F0F4F}"/>
                    </a:ext>
                  </a:extLst>
                </p:cNvPr>
                <p:cNvSpPr/>
                <p:nvPr/>
              </p:nvSpPr>
              <p:spPr>
                <a:xfrm>
                  <a:off x="1677769" y="4793154"/>
                  <a:ext cx="358815" cy="914400"/>
                </a:xfrm>
                <a:prstGeom prst="rect">
                  <a:avLst/>
                </a:prstGeom>
                <a:solidFill>
                  <a:srgbClr val="CC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cxnSp>
              <p:nvCxnSpPr>
                <p:cNvPr id="36" name="직선 화살표 연결선 35">
                  <a:extLst>
                    <a:ext uri="{FF2B5EF4-FFF2-40B4-BE49-F238E27FC236}">
                      <a16:creationId xmlns:a16="http://schemas.microsoft.com/office/drawing/2014/main" id="{0530117A-24EA-AA44-A848-DE73626EAAD3}"/>
                    </a:ext>
                  </a:extLst>
                </p:cNvPr>
                <p:cNvCxnSpPr>
                  <a:cxnSpLocks/>
                </p:cNvCxnSpPr>
                <p:nvPr/>
              </p:nvCxnSpPr>
              <p:spPr>
                <a:xfrm>
                  <a:off x="2036584" y="5250354"/>
                  <a:ext cx="532996"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그룹 36">
                <a:extLst>
                  <a:ext uri="{FF2B5EF4-FFF2-40B4-BE49-F238E27FC236}">
                    <a16:creationId xmlns:a16="http://schemas.microsoft.com/office/drawing/2014/main" id="{81664B82-E359-3146-83A2-22085C6F066E}"/>
                  </a:ext>
                </a:extLst>
              </p:cNvPr>
              <p:cNvGrpSpPr/>
              <p:nvPr/>
            </p:nvGrpSpPr>
            <p:grpSpPr>
              <a:xfrm>
                <a:off x="6225728" y="4766159"/>
                <a:ext cx="891811" cy="914400"/>
                <a:chOff x="1677769" y="4793154"/>
                <a:chExt cx="891811" cy="914400"/>
              </a:xfrm>
            </p:grpSpPr>
            <p:sp>
              <p:nvSpPr>
                <p:cNvPr id="38" name="직사각형 37">
                  <a:extLst>
                    <a:ext uri="{FF2B5EF4-FFF2-40B4-BE49-F238E27FC236}">
                      <a16:creationId xmlns:a16="http://schemas.microsoft.com/office/drawing/2014/main" id="{39CD2F71-0E71-284E-9FD4-267BFA270C91}"/>
                    </a:ext>
                  </a:extLst>
                </p:cNvPr>
                <p:cNvSpPr/>
                <p:nvPr/>
              </p:nvSpPr>
              <p:spPr>
                <a:xfrm>
                  <a:off x="1677769" y="4793154"/>
                  <a:ext cx="358815" cy="914400"/>
                </a:xfrm>
                <a:prstGeom prst="rect">
                  <a:avLst/>
                </a:prstGeom>
                <a:solidFill>
                  <a:srgbClr val="CC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39" name="직선 화살표 연결선 38">
                  <a:extLst>
                    <a:ext uri="{FF2B5EF4-FFF2-40B4-BE49-F238E27FC236}">
                      <a16:creationId xmlns:a16="http://schemas.microsoft.com/office/drawing/2014/main" id="{449E70F1-1B4B-0B48-B859-D835AC7FEF38}"/>
                    </a:ext>
                  </a:extLst>
                </p:cNvPr>
                <p:cNvCxnSpPr>
                  <a:cxnSpLocks/>
                </p:cNvCxnSpPr>
                <p:nvPr/>
              </p:nvCxnSpPr>
              <p:spPr>
                <a:xfrm>
                  <a:off x="2036584" y="5250354"/>
                  <a:ext cx="532996"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그룹 39">
                <a:extLst>
                  <a:ext uri="{FF2B5EF4-FFF2-40B4-BE49-F238E27FC236}">
                    <a16:creationId xmlns:a16="http://schemas.microsoft.com/office/drawing/2014/main" id="{537E5DC1-C91A-A143-8CEB-C87AE0E7DCBA}"/>
                  </a:ext>
                </a:extLst>
              </p:cNvPr>
              <p:cNvGrpSpPr/>
              <p:nvPr/>
            </p:nvGrpSpPr>
            <p:grpSpPr>
              <a:xfrm>
                <a:off x="7172206" y="4766159"/>
                <a:ext cx="891811" cy="914400"/>
                <a:chOff x="1677769" y="4793154"/>
                <a:chExt cx="891811" cy="914400"/>
              </a:xfrm>
            </p:grpSpPr>
            <p:sp>
              <p:nvSpPr>
                <p:cNvPr id="41" name="직사각형 40">
                  <a:extLst>
                    <a:ext uri="{FF2B5EF4-FFF2-40B4-BE49-F238E27FC236}">
                      <a16:creationId xmlns:a16="http://schemas.microsoft.com/office/drawing/2014/main" id="{0A7EA179-28A2-DD45-BF77-252D7977B79B}"/>
                    </a:ext>
                  </a:extLst>
                </p:cNvPr>
                <p:cNvSpPr/>
                <p:nvPr/>
              </p:nvSpPr>
              <p:spPr>
                <a:xfrm>
                  <a:off x="1677769" y="4793154"/>
                  <a:ext cx="358815" cy="914400"/>
                </a:xfrm>
                <a:prstGeom prst="rect">
                  <a:avLst/>
                </a:prstGeom>
                <a:solidFill>
                  <a:srgbClr val="CC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42" name="직선 화살표 연결선 41">
                  <a:extLst>
                    <a:ext uri="{FF2B5EF4-FFF2-40B4-BE49-F238E27FC236}">
                      <a16:creationId xmlns:a16="http://schemas.microsoft.com/office/drawing/2014/main" id="{DFCFFC5A-E94A-A74F-9BE5-B0662EFA0431}"/>
                    </a:ext>
                  </a:extLst>
                </p:cNvPr>
                <p:cNvCxnSpPr>
                  <a:cxnSpLocks/>
                </p:cNvCxnSpPr>
                <p:nvPr/>
              </p:nvCxnSpPr>
              <p:spPr>
                <a:xfrm>
                  <a:off x="2036584" y="5250354"/>
                  <a:ext cx="53299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D4F573BF-7746-9C49-90A9-956AE52FE0D6}"/>
                  </a:ext>
                </a:extLst>
              </p:cNvPr>
              <p:cNvGrpSpPr/>
              <p:nvPr/>
            </p:nvGrpSpPr>
            <p:grpSpPr>
              <a:xfrm>
                <a:off x="8118917" y="4761607"/>
                <a:ext cx="891811" cy="914400"/>
                <a:chOff x="1677769" y="4793154"/>
                <a:chExt cx="891811" cy="914400"/>
              </a:xfrm>
            </p:grpSpPr>
            <p:sp>
              <p:nvSpPr>
                <p:cNvPr id="44" name="직사각형 43">
                  <a:extLst>
                    <a:ext uri="{FF2B5EF4-FFF2-40B4-BE49-F238E27FC236}">
                      <a16:creationId xmlns:a16="http://schemas.microsoft.com/office/drawing/2014/main" id="{DBCCDCE0-9AFE-3747-90F8-C1054254073A}"/>
                    </a:ext>
                  </a:extLst>
                </p:cNvPr>
                <p:cNvSpPr/>
                <p:nvPr/>
              </p:nvSpPr>
              <p:spPr>
                <a:xfrm>
                  <a:off x="1677769" y="4793154"/>
                  <a:ext cx="358815" cy="914400"/>
                </a:xfrm>
                <a:prstGeom prst="rect">
                  <a:avLst/>
                </a:prstGeom>
                <a:solidFill>
                  <a:srgbClr val="CC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45" name="직선 화살표 연결선 44">
                  <a:extLst>
                    <a:ext uri="{FF2B5EF4-FFF2-40B4-BE49-F238E27FC236}">
                      <a16:creationId xmlns:a16="http://schemas.microsoft.com/office/drawing/2014/main" id="{81BAB1A1-993B-D741-952E-FB5ED14BE1D9}"/>
                    </a:ext>
                  </a:extLst>
                </p:cNvPr>
                <p:cNvCxnSpPr>
                  <a:cxnSpLocks/>
                </p:cNvCxnSpPr>
                <p:nvPr/>
              </p:nvCxnSpPr>
              <p:spPr>
                <a:xfrm>
                  <a:off x="2036584" y="5250354"/>
                  <a:ext cx="532996"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id="{CA3880BA-F85A-9A4F-A0E3-E822A287777E}"/>
                  </a:ext>
                </a:extLst>
              </p:cNvPr>
              <p:cNvGrpSpPr/>
              <p:nvPr/>
            </p:nvGrpSpPr>
            <p:grpSpPr>
              <a:xfrm>
                <a:off x="9058196" y="4761607"/>
                <a:ext cx="891811" cy="914400"/>
                <a:chOff x="1677769" y="4793154"/>
                <a:chExt cx="891811" cy="914400"/>
              </a:xfrm>
            </p:grpSpPr>
            <p:sp>
              <p:nvSpPr>
                <p:cNvPr id="47" name="직사각형 46">
                  <a:extLst>
                    <a:ext uri="{FF2B5EF4-FFF2-40B4-BE49-F238E27FC236}">
                      <a16:creationId xmlns:a16="http://schemas.microsoft.com/office/drawing/2014/main" id="{7A91755F-D98F-B643-9875-EB6731B04905}"/>
                    </a:ext>
                  </a:extLst>
                </p:cNvPr>
                <p:cNvSpPr/>
                <p:nvPr/>
              </p:nvSpPr>
              <p:spPr>
                <a:xfrm>
                  <a:off x="1677769" y="4793154"/>
                  <a:ext cx="358815" cy="914400"/>
                </a:xfrm>
                <a:prstGeom prst="rect">
                  <a:avLst/>
                </a:prstGeom>
                <a:solidFill>
                  <a:srgbClr val="CC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48" name="직선 화살표 연결선 47">
                  <a:extLst>
                    <a:ext uri="{FF2B5EF4-FFF2-40B4-BE49-F238E27FC236}">
                      <a16:creationId xmlns:a16="http://schemas.microsoft.com/office/drawing/2014/main" id="{70408C83-C96F-5640-97ED-5376F3F3E402}"/>
                    </a:ext>
                  </a:extLst>
                </p:cNvPr>
                <p:cNvCxnSpPr>
                  <a:cxnSpLocks/>
                </p:cNvCxnSpPr>
                <p:nvPr/>
              </p:nvCxnSpPr>
              <p:spPr>
                <a:xfrm>
                  <a:off x="2036584" y="5250354"/>
                  <a:ext cx="532996"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직사각형 49">
                <a:extLst>
                  <a:ext uri="{FF2B5EF4-FFF2-40B4-BE49-F238E27FC236}">
                    <a16:creationId xmlns:a16="http://schemas.microsoft.com/office/drawing/2014/main" id="{A02F3FF9-274B-3740-81AF-11093CDE7A31}"/>
                  </a:ext>
                </a:extLst>
              </p:cNvPr>
              <p:cNvSpPr/>
              <p:nvPr/>
            </p:nvSpPr>
            <p:spPr>
              <a:xfrm>
                <a:off x="9997321" y="4761607"/>
                <a:ext cx="358815" cy="9144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53" name="TextBox 52">
              <a:extLst>
                <a:ext uri="{FF2B5EF4-FFF2-40B4-BE49-F238E27FC236}">
                  <a16:creationId xmlns:a16="http://schemas.microsoft.com/office/drawing/2014/main" id="{9F5BC3A0-977C-E045-A598-CD08010FAC0D}"/>
                </a:ext>
              </a:extLst>
            </p:cNvPr>
            <p:cNvSpPr txBox="1"/>
            <p:nvPr/>
          </p:nvSpPr>
          <p:spPr>
            <a:xfrm>
              <a:off x="1117030" y="5829982"/>
              <a:ext cx="1053296" cy="307777"/>
            </a:xfrm>
            <a:prstGeom prst="rect">
              <a:avLst/>
            </a:prstGeom>
            <a:noFill/>
          </p:spPr>
          <p:txBody>
            <a:bodyPr wrap="square" rtlCol="0">
              <a:spAutoFit/>
            </a:bodyPr>
            <a:lstStyle/>
            <a:p>
              <a:pPr algn="ctr"/>
              <a:r>
                <a:rPr kumimoji="1" lang="en-US" altLang="ko-KR" sz="14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54" name="TextBox 53">
              <a:extLst>
                <a:ext uri="{FF2B5EF4-FFF2-40B4-BE49-F238E27FC236}">
                  <a16:creationId xmlns:a16="http://schemas.microsoft.com/office/drawing/2014/main" id="{D75C2A48-C746-7A42-9DEF-8F7F1B12BC4D}"/>
                </a:ext>
              </a:extLst>
            </p:cNvPr>
            <p:cNvSpPr txBox="1"/>
            <p:nvPr/>
          </p:nvSpPr>
          <p:spPr>
            <a:xfrm>
              <a:off x="2069359" y="5832112"/>
              <a:ext cx="1053296" cy="307777"/>
            </a:xfrm>
            <a:prstGeom prst="rect">
              <a:avLst/>
            </a:prstGeom>
            <a:noFill/>
          </p:spPr>
          <p:txBody>
            <a:bodyPr wrap="square" rtlCol="0">
              <a:spAutoFit/>
            </a:bodyPr>
            <a:lstStyle/>
            <a:p>
              <a:pPr algn="ctr"/>
              <a:r>
                <a:rPr kumimoji="1" lang="en-US" altLang="ko-KR" sz="14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57" name="TextBox 56">
              <a:extLst>
                <a:ext uri="{FF2B5EF4-FFF2-40B4-BE49-F238E27FC236}">
                  <a16:creationId xmlns:a16="http://schemas.microsoft.com/office/drawing/2014/main" id="{9F09680C-CCA2-5A46-B2C0-34046AF195E8}"/>
                </a:ext>
              </a:extLst>
            </p:cNvPr>
            <p:cNvSpPr txBox="1"/>
            <p:nvPr/>
          </p:nvSpPr>
          <p:spPr>
            <a:xfrm>
              <a:off x="3044276" y="5827852"/>
              <a:ext cx="1053296" cy="307777"/>
            </a:xfrm>
            <a:prstGeom prst="rect">
              <a:avLst/>
            </a:prstGeom>
            <a:noFill/>
          </p:spPr>
          <p:txBody>
            <a:bodyPr wrap="square" rtlCol="0">
              <a:spAutoFit/>
            </a:bodyPr>
            <a:lstStyle/>
            <a:p>
              <a:pPr algn="ctr"/>
              <a:r>
                <a:rPr kumimoji="1" lang="en-US" altLang="ko-KR" sz="14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58" name="TextBox 57">
              <a:extLst>
                <a:ext uri="{FF2B5EF4-FFF2-40B4-BE49-F238E27FC236}">
                  <a16:creationId xmlns:a16="http://schemas.microsoft.com/office/drawing/2014/main" id="{11F6795F-A1E8-744C-8452-61F7513A4DC2}"/>
                </a:ext>
              </a:extLst>
            </p:cNvPr>
            <p:cNvSpPr txBox="1"/>
            <p:nvPr/>
          </p:nvSpPr>
          <p:spPr>
            <a:xfrm>
              <a:off x="3996605" y="5829982"/>
              <a:ext cx="1053296" cy="307777"/>
            </a:xfrm>
            <a:prstGeom prst="rect">
              <a:avLst/>
            </a:prstGeom>
            <a:noFill/>
          </p:spPr>
          <p:txBody>
            <a:bodyPr wrap="square" rtlCol="0">
              <a:spAutoFit/>
            </a:bodyPr>
            <a:lstStyle/>
            <a:p>
              <a:pPr algn="ctr"/>
              <a:r>
                <a:rPr kumimoji="1" lang="en-US" altLang="ko-KR"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59" name="TextBox 58">
              <a:extLst>
                <a:ext uri="{FF2B5EF4-FFF2-40B4-BE49-F238E27FC236}">
                  <a16:creationId xmlns:a16="http://schemas.microsoft.com/office/drawing/2014/main" id="{2FB493D9-3241-494D-80BB-A83D06AE7AAF}"/>
                </a:ext>
              </a:extLst>
            </p:cNvPr>
            <p:cNvSpPr txBox="1"/>
            <p:nvPr/>
          </p:nvSpPr>
          <p:spPr>
            <a:xfrm>
              <a:off x="4915455" y="5820336"/>
              <a:ext cx="1053296" cy="307777"/>
            </a:xfrm>
            <a:prstGeom prst="rect">
              <a:avLst/>
            </a:prstGeom>
            <a:noFill/>
          </p:spPr>
          <p:txBody>
            <a:bodyPr wrap="square" rtlCol="0">
              <a:spAutoFit/>
            </a:bodyPr>
            <a:lstStyle/>
            <a:p>
              <a:pPr algn="ctr"/>
              <a:r>
                <a:rPr kumimoji="1" lang="en-US" altLang="ko-KR"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60" name="TextBox 59">
              <a:extLst>
                <a:ext uri="{FF2B5EF4-FFF2-40B4-BE49-F238E27FC236}">
                  <a16:creationId xmlns:a16="http://schemas.microsoft.com/office/drawing/2014/main" id="{A1EB77C6-5063-F84E-AEFA-A609FD5F30E3}"/>
                </a:ext>
              </a:extLst>
            </p:cNvPr>
            <p:cNvSpPr txBox="1"/>
            <p:nvPr/>
          </p:nvSpPr>
          <p:spPr>
            <a:xfrm>
              <a:off x="5867784" y="5822466"/>
              <a:ext cx="1053296" cy="307777"/>
            </a:xfrm>
            <a:prstGeom prst="rect">
              <a:avLst/>
            </a:prstGeom>
            <a:noFill/>
          </p:spPr>
          <p:txBody>
            <a:bodyPr wrap="square" rtlCol="0">
              <a:spAutoFit/>
            </a:bodyPr>
            <a:lstStyle/>
            <a:p>
              <a:pPr algn="ctr"/>
              <a:r>
                <a:rPr kumimoji="1" lang="en-US" altLang="ko-KR" sz="14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61" name="TextBox 60">
              <a:extLst>
                <a:ext uri="{FF2B5EF4-FFF2-40B4-BE49-F238E27FC236}">
                  <a16:creationId xmlns:a16="http://schemas.microsoft.com/office/drawing/2014/main" id="{C47F493A-5971-F345-BC08-B9E8E1AF9971}"/>
                </a:ext>
              </a:extLst>
            </p:cNvPr>
            <p:cNvSpPr txBox="1"/>
            <p:nvPr/>
          </p:nvSpPr>
          <p:spPr>
            <a:xfrm>
              <a:off x="6842701" y="5818206"/>
              <a:ext cx="1053296" cy="307777"/>
            </a:xfrm>
            <a:prstGeom prst="rect">
              <a:avLst/>
            </a:prstGeom>
            <a:noFill/>
          </p:spPr>
          <p:txBody>
            <a:bodyPr wrap="square" rtlCol="0">
              <a:spAutoFit/>
            </a:bodyPr>
            <a:lstStyle/>
            <a:p>
              <a:pPr algn="ctr"/>
              <a:r>
                <a:rPr kumimoji="1" lang="en-US" altLang="ko-KR" sz="14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62" name="TextBox 61">
              <a:extLst>
                <a:ext uri="{FF2B5EF4-FFF2-40B4-BE49-F238E27FC236}">
                  <a16:creationId xmlns:a16="http://schemas.microsoft.com/office/drawing/2014/main" id="{E1CACF6A-C3BC-2241-9886-1469B13263D9}"/>
                </a:ext>
              </a:extLst>
            </p:cNvPr>
            <p:cNvSpPr txBox="1"/>
            <p:nvPr/>
          </p:nvSpPr>
          <p:spPr>
            <a:xfrm>
              <a:off x="7795030" y="5820336"/>
              <a:ext cx="1053296" cy="307777"/>
            </a:xfrm>
            <a:prstGeom prst="rect">
              <a:avLst/>
            </a:prstGeom>
            <a:noFill/>
          </p:spPr>
          <p:txBody>
            <a:bodyPr wrap="square" rtlCol="0">
              <a:spAutoFit/>
            </a:bodyPr>
            <a:lstStyle/>
            <a:p>
              <a:pPr algn="ctr"/>
              <a:r>
                <a:rPr kumimoji="1" lang="en-US" altLang="ko-K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63" name="TextBox 62">
              <a:extLst>
                <a:ext uri="{FF2B5EF4-FFF2-40B4-BE49-F238E27FC236}">
                  <a16:creationId xmlns:a16="http://schemas.microsoft.com/office/drawing/2014/main" id="{2B9CA972-B724-AE4E-B2CB-32276061A15A}"/>
                </a:ext>
              </a:extLst>
            </p:cNvPr>
            <p:cNvSpPr txBox="1"/>
            <p:nvPr/>
          </p:nvSpPr>
          <p:spPr>
            <a:xfrm>
              <a:off x="8747359" y="5818206"/>
              <a:ext cx="1053296" cy="307777"/>
            </a:xfrm>
            <a:prstGeom prst="rect">
              <a:avLst/>
            </a:prstGeom>
            <a:noFill/>
          </p:spPr>
          <p:txBody>
            <a:bodyPr wrap="square" rtlCol="0">
              <a:spAutoFit/>
            </a:bodyPr>
            <a:lstStyle/>
            <a:p>
              <a:pPr algn="ctr"/>
              <a:r>
                <a:rPr kumimoji="1" lang="en-US" altLang="ko-K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64" name="TextBox 63">
              <a:extLst>
                <a:ext uri="{FF2B5EF4-FFF2-40B4-BE49-F238E27FC236}">
                  <a16:creationId xmlns:a16="http://schemas.microsoft.com/office/drawing/2014/main" id="{77EA37A1-CFCF-6B4F-BF0E-078EDF1D3A62}"/>
                </a:ext>
              </a:extLst>
            </p:cNvPr>
            <p:cNvSpPr txBox="1"/>
            <p:nvPr/>
          </p:nvSpPr>
          <p:spPr>
            <a:xfrm>
              <a:off x="9699688" y="5820336"/>
              <a:ext cx="1053296" cy="307777"/>
            </a:xfrm>
            <a:prstGeom prst="rect">
              <a:avLst/>
            </a:prstGeom>
            <a:noFill/>
          </p:spPr>
          <p:txBody>
            <a:bodyPr wrap="square" rtlCol="0">
              <a:spAutoFit/>
            </a:bodyPr>
            <a:lstStyle/>
            <a:p>
              <a:pPr algn="ctr"/>
              <a:r>
                <a:rPr kumimoji="1" lang="en-US" altLang="ko-KR" sz="1400" dirty="0">
                  <a:latin typeface="Verdana" panose="020B0604030504040204" pitchFamily="34" charset="0"/>
                  <a:ea typeface="Verdana" panose="020B0604030504040204" pitchFamily="34" charset="0"/>
                  <a:cs typeface="Verdana" panose="020B0604030504040204" pitchFamily="34" charset="0"/>
                </a:rPr>
                <a:t>Word</a:t>
              </a:r>
            </a:p>
          </p:txBody>
        </p:sp>
      </p:grpSp>
    </p:spTree>
    <p:extLst>
      <p:ext uri="{BB962C8B-B14F-4D97-AF65-F5344CB8AC3E}">
        <p14:creationId xmlns:p14="http://schemas.microsoft.com/office/powerpoint/2010/main" val="1325927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558801" y="311845"/>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10327B94-0761-6A46-9696-401B90F64350}"/>
              </a:ext>
            </a:extLst>
          </p:cNvPr>
          <p:cNvSpPr txBox="1"/>
          <p:nvPr/>
        </p:nvSpPr>
        <p:spPr>
          <a:xfrm>
            <a:off x="558801" y="1658218"/>
            <a:ext cx="10321402" cy="954107"/>
          </a:xfrm>
          <a:prstGeom prst="rect">
            <a:avLst/>
          </a:prstGeom>
          <a:noFill/>
        </p:spPr>
        <p:txBody>
          <a:bodyPr wrap="square" rtlCol="0" anchor="ctr">
            <a:spAutoFit/>
          </a:bodyPr>
          <a:lstStyle/>
          <a:p>
            <a:r>
              <a:rPr lang="en-US" altLang="ko-KR" sz="3200" dirty="0">
                <a:solidFill>
                  <a:schemeClr val="tx1">
                    <a:lumMod val="50000"/>
                    <a:lumOff val="50000"/>
                  </a:schemeClr>
                </a:solidFill>
                <a:latin typeface="Corbel" panose="020B0503020204020204" pitchFamily="34" charset="0"/>
                <a:cs typeface="Times New Roman" panose="02020603050405020304" pitchFamily="18" charset="0"/>
              </a:rPr>
              <a:t>Problem 1: </a:t>
            </a:r>
            <a:r>
              <a:rPr lang="en-US" altLang="ko-KR" sz="3200" b="1" dirty="0">
                <a:solidFill>
                  <a:schemeClr val="tx1">
                    <a:lumMod val="50000"/>
                    <a:lumOff val="50000"/>
                  </a:schemeClr>
                </a:solidFill>
                <a:latin typeface="Corbel" panose="020B0503020204020204" pitchFamily="34" charset="0"/>
                <a:cs typeface="Times New Roman" panose="02020603050405020304" pitchFamily="18" charset="0"/>
              </a:rPr>
              <a:t>Vanishing gradients</a:t>
            </a:r>
          </a:p>
          <a:p>
            <a:r>
              <a:rPr lang="en-US" altLang="ko-KR" sz="2400" dirty="0">
                <a:solidFill>
                  <a:srgbClr val="1F81D8"/>
                </a:solidFill>
                <a:latin typeface="Corbel" panose="020B0503020204020204" pitchFamily="34" charset="0"/>
                <a:cs typeface="Times New Roman" panose="02020603050405020304" pitchFamily="18" charset="0"/>
              </a:rPr>
              <a:t>→</a:t>
            </a:r>
            <a:r>
              <a:rPr lang="en-US" altLang="ko-KR" sz="2400" dirty="0">
                <a:latin typeface="Corbel" panose="020B0503020204020204" pitchFamily="34" charset="0"/>
                <a:cs typeface="Times New Roman" panose="02020603050405020304" pitchFamily="18" charset="0"/>
              </a:rPr>
              <a:t> Memory networks can capture long term information explicitly</a:t>
            </a:r>
            <a:endParaRPr lang="en-US" altLang="ko-KR" sz="700" dirty="0">
              <a:latin typeface="Corbel" panose="020B0503020204020204" pitchFamily="34" charset="0"/>
              <a:cs typeface="Times New Roman" panose="02020603050405020304" pitchFamily="18"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558801" y="1076577"/>
            <a:ext cx="10321402" cy="461665"/>
          </a:xfrm>
          <a:prstGeom prst="rect">
            <a:avLst/>
          </a:prstGeom>
          <a:noFill/>
        </p:spPr>
        <p:txBody>
          <a:bodyPr wrap="square" rtlCol="0" anchor="ctr">
            <a:spAutoFit/>
          </a:bodyPr>
          <a:lstStyle/>
          <a:p>
            <a:r>
              <a:rPr lang="en-US" altLang="ko-KR" sz="2400" dirty="0">
                <a:solidFill>
                  <a:srgbClr val="1F81D8"/>
                </a:solidFill>
                <a:latin typeface="Corbel" panose="020B0503020204020204" pitchFamily="34" charset="0"/>
                <a:cs typeface="Times New Roman" panose="02020603050405020304" pitchFamily="18" charset="0"/>
              </a:rPr>
              <a:t>Can alleviate </a:t>
            </a:r>
            <a:r>
              <a:rPr lang="en-US" altLang="ko-KR" sz="2400" dirty="0">
                <a:latin typeface="Corbel" panose="020B0503020204020204" pitchFamily="34" charset="0"/>
                <a:cs typeface="Times New Roman" panose="02020603050405020304" pitchFamily="18" charset="0"/>
              </a:rPr>
              <a:t>those problems! </a:t>
            </a:r>
            <a:endParaRPr lang="en" altLang="ko-KR" sz="1600" dirty="0">
              <a:solidFill>
                <a:srgbClr val="CC0000"/>
              </a:solidFill>
              <a:latin typeface="Corbel" panose="020B0503020204020204" pitchFamily="34" charset="0"/>
              <a:cs typeface="Times New Roman" panose="02020603050405020304" pitchFamily="18" charset="0"/>
            </a:endParaRPr>
          </a:p>
        </p:txBody>
      </p:sp>
      <p:grpSp>
        <p:nvGrpSpPr>
          <p:cNvPr id="5" name="그룹 4">
            <a:extLst>
              <a:ext uri="{FF2B5EF4-FFF2-40B4-BE49-F238E27FC236}">
                <a16:creationId xmlns:a16="http://schemas.microsoft.com/office/drawing/2014/main" id="{DB84810B-D296-2F4E-BC2B-1F45C6108DC2}"/>
              </a:ext>
            </a:extLst>
          </p:cNvPr>
          <p:cNvGrpSpPr/>
          <p:nvPr/>
        </p:nvGrpSpPr>
        <p:grpSpPr>
          <a:xfrm>
            <a:off x="1278023" y="4761607"/>
            <a:ext cx="9635954" cy="1378282"/>
            <a:chOff x="1278023" y="4761607"/>
            <a:chExt cx="9635954" cy="1378282"/>
          </a:xfrm>
        </p:grpSpPr>
        <p:grpSp>
          <p:nvGrpSpPr>
            <p:cNvPr id="66" name="그룹 65">
              <a:extLst>
                <a:ext uri="{FF2B5EF4-FFF2-40B4-BE49-F238E27FC236}">
                  <a16:creationId xmlns:a16="http://schemas.microsoft.com/office/drawing/2014/main" id="{B38E426F-3AC7-8247-8865-EF2E48F7D8AC}"/>
                </a:ext>
              </a:extLst>
            </p:cNvPr>
            <p:cNvGrpSpPr/>
            <p:nvPr/>
          </p:nvGrpSpPr>
          <p:grpSpPr>
            <a:xfrm>
              <a:off x="1625264" y="4761607"/>
              <a:ext cx="8891865" cy="919616"/>
              <a:chOff x="1677769" y="4788602"/>
              <a:chExt cx="8891865" cy="919616"/>
            </a:xfrm>
            <a:solidFill>
              <a:srgbClr val="1F81D8"/>
            </a:solidFill>
          </p:grpSpPr>
          <p:sp>
            <p:nvSpPr>
              <p:cNvPr id="105" name="직사각형 104">
                <a:extLst>
                  <a:ext uri="{FF2B5EF4-FFF2-40B4-BE49-F238E27FC236}">
                    <a16:creationId xmlns:a16="http://schemas.microsoft.com/office/drawing/2014/main" id="{606FD674-6E02-7D4A-B2FB-3631FAF4C0F9}"/>
                  </a:ext>
                </a:extLst>
              </p:cNvPr>
              <p:cNvSpPr/>
              <p:nvPr/>
            </p:nvSpPr>
            <p:spPr>
              <a:xfrm>
                <a:off x="1677769" y="4793154"/>
                <a:ext cx="358815"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3" name="직사각형 102">
                <a:extLst>
                  <a:ext uri="{FF2B5EF4-FFF2-40B4-BE49-F238E27FC236}">
                    <a16:creationId xmlns:a16="http://schemas.microsoft.com/office/drawing/2014/main" id="{1808DDE1-22E8-D94C-A2E5-9897720627CB}"/>
                  </a:ext>
                </a:extLst>
              </p:cNvPr>
              <p:cNvSpPr/>
              <p:nvPr/>
            </p:nvSpPr>
            <p:spPr>
              <a:xfrm>
                <a:off x="2635251" y="4793818"/>
                <a:ext cx="358815"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1" name="직사각형 100">
                <a:extLst>
                  <a:ext uri="{FF2B5EF4-FFF2-40B4-BE49-F238E27FC236}">
                    <a16:creationId xmlns:a16="http://schemas.microsoft.com/office/drawing/2014/main" id="{5D4615BA-70C6-8B46-B8BE-5D9D70750C82}"/>
                  </a:ext>
                </a:extLst>
              </p:cNvPr>
              <p:cNvSpPr/>
              <p:nvPr/>
            </p:nvSpPr>
            <p:spPr>
              <a:xfrm>
                <a:off x="3597558" y="4793818"/>
                <a:ext cx="358815"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99" name="직사각형 98">
                <a:extLst>
                  <a:ext uri="{FF2B5EF4-FFF2-40B4-BE49-F238E27FC236}">
                    <a16:creationId xmlns:a16="http://schemas.microsoft.com/office/drawing/2014/main" id="{C7AAE2A5-900A-484E-B391-BEE1FFA731C3}"/>
                  </a:ext>
                </a:extLst>
              </p:cNvPr>
              <p:cNvSpPr/>
              <p:nvPr/>
            </p:nvSpPr>
            <p:spPr>
              <a:xfrm>
                <a:off x="4557452" y="4793818"/>
                <a:ext cx="358815"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7" name="직사각형 96">
                <a:extLst>
                  <a:ext uri="{FF2B5EF4-FFF2-40B4-BE49-F238E27FC236}">
                    <a16:creationId xmlns:a16="http://schemas.microsoft.com/office/drawing/2014/main" id="{60E82EE7-6F17-7148-8981-DF8ADB2644B0}"/>
                  </a:ext>
                </a:extLst>
              </p:cNvPr>
              <p:cNvSpPr/>
              <p:nvPr/>
            </p:nvSpPr>
            <p:spPr>
              <a:xfrm>
                <a:off x="5498339" y="4793154"/>
                <a:ext cx="358815"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95" name="직사각형 94">
                <a:extLst>
                  <a:ext uri="{FF2B5EF4-FFF2-40B4-BE49-F238E27FC236}">
                    <a16:creationId xmlns:a16="http://schemas.microsoft.com/office/drawing/2014/main" id="{460E3AEB-4BB7-D545-B2FA-5213604AE570}"/>
                  </a:ext>
                </a:extLst>
              </p:cNvPr>
              <p:cNvSpPr/>
              <p:nvPr/>
            </p:nvSpPr>
            <p:spPr>
              <a:xfrm>
                <a:off x="6439226" y="4793154"/>
                <a:ext cx="358815"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3" name="직사각형 92">
                <a:extLst>
                  <a:ext uri="{FF2B5EF4-FFF2-40B4-BE49-F238E27FC236}">
                    <a16:creationId xmlns:a16="http://schemas.microsoft.com/office/drawing/2014/main" id="{EDF5AF00-2381-9C46-AEA7-F0B8C8D1D52A}"/>
                  </a:ext>
                </a:extLst>
              </p:cNvPr>
              <p:cNvSpPr/>
              <p:nvPr/>
            </p:nvSpPr>
            <p:spPr>
              <a:xfrm>
                <a:off x="7385704" y="4793154"/>
                <a:ext cx="358815"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1" name="직사각형 90">
                <a:extLst>
                  <a:ext uri="{FF2B5EF4-FFF2-40B4-BE49-F238E27FC236}">
                    <a16:creationId xmlns:a16="http://schemas.microsoft.com/office/drawing/2014/main" id="{B449F9FD-B427-7B4F-87C7-14CC0AA24ABD}"/>
                  </a:ext>
                </a:extLst>
              </p:cNvPr>
              <p:cNvSpPr/>
              <p:nvPr/>
            </p:nvSpPr>
            <p:spPr>
              <a:xfrm>
                <a:off x="8332415" y="4788602"/>
                <a:ext cx="358815"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9" name="직사각형 88">
                <a:extLst>
                  <a:ext uri="{FF2B5EF4-FFF2-40B4-BE49-F238E27FC236}">
                    <a16:creationId xmlns:a16="http://schemas.microsoft.com/office/drawing/2014/main" id="{5788261D-B0D9-F94B-9F84-FFAF0C025CA8}"/>
                  </a:ext>
                </a:extLst>
              </p:cNvPr>
              <p:cNvSpPr/>
              <p:nvPr/>
            </p:nvSpPr>
            <p:spPr>
              <a:xfrm>
                <a:off x="9271694" y="4788602"/>
                <a:ext cx="358815"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7" name="직사각형 86">
                <a:extLst>
                  <a:ext uri="{FF2B5EF4-FFF2-40B4-BE49-F238E27FC236}">
                    <a16:creationId xmlns:a16="http://schemas.microsoft.com/office/drawing/2014/main" id="{D503B309-E0DB-C646-BB65-985A390B2C7D}"/>
                  </a:ext>
                </a:extLst>
              </p:cNvPr>
              <p:cNvSpPr/>
              <p:nvPr/>
            </p:nvSpPr>
            <p:spPr>
              <a:xfrm>
                <a:off x="10210819" y="4788602"/>
                <a:ext cx="358815"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67" name="TextBox 66">
              <a:extLst>
                <a:ext uri="{FF2B5EF4-FFF2-40B4-BE49-F238E27FC236}">
                  <a16:creationId xmlns:a16="http://schemas.microsoft.com/office/drawing/2014/main" id="{0EF4A65B-6DC4-EC48-BDAB-2D05A6E64C95}"/>
                </a:ext>
              </a:extLst>
            </p:cNvPr>
            <p:cNvSpPr txBox="1"/>
            <p:nvPr/>
          </p:nvSpPr>
          <p:spPr>
            <a:xfrm>
              <a:off x="1278023" y="5829982"/>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68" name="TextBox 67">
              <a:extLst>
                <a:ext uri="{FF2B5EF4-FFF2-40B4-BE49-F238E27FC236}">
                  <a16:creationId xmlns:a16="http://schemas.microsoft.com/office/drawing/2014/main" id="{95587937-8FB6-614F-8352-600CE300E387}"/>
                </a:ext>
              </a:extLst>
            </p:cNvPr>
            <p:cNvSpPr txBox="1"/>
            <p:nvPr/>
          </p:nvSpPr>
          <p:spPr>
            <a:xfrm>
              <a:off x="2230352" y="5832112"/>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69" name="TextBox 68">
              <a:extLst>
                <a:ext uri="{FF2B5EF4-FFF2-40B4-BE49-F238E27FC236}">
                  <a16:creationId xmlns:a16="http://schemas.microsoft.com/office/drawing/2014/main" id="{FD1C7A5F-9CFD-B94D-A489-6FCA6BC4EA8A}"/>
                </a:ext>
              </a:extLst>
            </p:cNvPr>
            <p:cNvSpPr txBox="1"/>
            <p:nvPr/>
          </p:nvSpPr>
          <p:spPr>
            <a:xfrm>
              <a:off x="3205269" y="5827852"/>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70" name="TextBox 69">
              <a:extLst>
                <a:ext uri="{FF2B5EF4-FFF2-40B4-BE49-F238E27FC236}">
                  <a16:creationId xmlns:a16="http://schemas.microsoft.com/office/drawing/2014/main" id="{92F07EB7-2F27-794F-9D77-F0457F93B1D7}"/>
                </a:ext>
              </a:extLst>
            </p:cNvPr>
            <p:cNvSpPr txBox="1"/>
            <p:nvPr/>
          </p:nvSpPr>
          <p:spPr>
            <a:xfrm>
              <a:off x="4157598" y="5829982"/>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71" name="TextBox 70">
              <a:extLst>
                <a:ext uri="{FF2B5EF4-FFF2-40B4-BE49-F238E27FC236}">
                  <a16:creationId xmlns:a16="http://schemas.microsoft.com/office/drawing/2014/main" id="{C9C66A4F-49B9-204B-B14A-1F7556B99C06}"/>
                </a:ext>
              </a:extLst>
            </p:cNvPr>
            <p:cNvSpPr txBox="1"/>
            <p:nvPr/>
          </p:nvSpPr>
          <p:spPr>
            <a:xfrm>
              <a:off x="5076448" y="582033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72" name="TextBox 71">
              <a:extLst>
                <a:ext uri="{FF2B5EF4-FFF2-40B4-BE49-F238E27FC236}">
                  <a16:creationId xmlns:a16="http://schemas.microsoft.com/office/drawing/2014/main" id="{590BEE3A-A946-3F47-B42B-520E93EA255D}"/>
                </a:ext>
              </a:extLst>
            </p:cNvPr>
            <p:cNvSpPr txBox="1"/>
            <p:nvPr/>
          </p:nvSpPr>
          <p:spPr>
            <a:xfrm>
              <a:off x="6028777" y="582246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73" name="TextBox 72">
              <a:extLst>
                <a:ext uri="{FF2B5EF4-FFF2-40B4-BE49-F238E27FC236}">
                  <a16:creationId xmlns:a16="http://schemas.microsoft.com/office/drawing/2014/main" id="{6176817F-16C7-C04B-9891-8167830095A5}"/>
                </a:ext>
              </a:extLst>
            </p:cNvPr>
            <p:cNvSpPr txBox="1"/>
            <p:nvPr/>
          </p:nvSpPr>
          <p:spPr>
            <a:xfrm>
              <a:off x="7003694" y="581820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74" name="TextBox 73">
              <a:extLst>
                <a:ext uri="{FF2B5EF4-FFF2-40B4-BE49-F238E27FC236}">
                  <a16:creationId xmlns:a16="http://schemas.microsoft.com/office/drawing/2014/main" id="{2993ED1F-0519-3A4E-91BA-BAD152F0780D}"/>
                </a:ext>
              </a:extLst>
            </p:cNvPr>
            <p:cNvSpPr txBox="1"/>
            <p:nvPr/>
          </p:nvSpPr>
          <p:spPr>
            <a:xfrm>
              <a:off x="7956023" y="582033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75" name="TextBox 74">
              <a:extLst>
                <a:ext uri="{FF2B5EF4-FFF2-40B4-BE49-F238E27FC236}">
                  <a16:creationId xmlns:a16="http://schemas.microsoft.com/office/drawing/2014/main" id="{B78F2E45-5470-A64E-B149-5A34670BB685}"/>
                </a:ext>
              </a:extLst>
            </p:cNvPr>
            <p:cNvSpPr txBox="1"/>
            <p:nvPr/>
          </p:nvSpPr>
          <p:spPr>
            <a:xfrm>
              <a:off x="8908352" y="581820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76" name="TextBox 75">
              <a:extLst>
                <a:ext uri="{FF2B5EF4-FFF2-40B4-BE49-F238E27FC236}">
                  <a16:creationId xmlns:a16="http://schemas.microsoft.com/office/drawing/2014/main" id="{8A014FBC-D72C-0D46-B806-C9892D460836}"/>
                </a:ext>
              </a:extLst>
            </p:cNvPr>
            <p:cNvSpPr txBox="1"/>
            <p:nvPr/>
          </p:nvSpPr>
          <p:spPr>
            <a:xfrm>
              <a:off x="9860681" y="582033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grpSp>
    </p:spTree>
    <p:extLst>
      <p:ext uri="{BB962C8B-B14F-4D97-AF65-F5344CB8AC3E}">
        <p14:creationId xmlns:p14="http://schemas.microsoft.com/office/powerpoint/2010/main" val="44694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558801" y="311845"/>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10327B94-0761-6A46-9696-401B90F64350}"/>
              </a:ext>
            </a:extLst>
          </p:cNvPr>
          <p:cNvSpPr txBox="1"/>
          <p:nvPr/>
        </p:nvSpPr>
        <p:spPr>
          <a:xfrm>
            <a:off x="558801" y="1662130"/>
            <a:ext cx="10321402" cy="1323439"/>
          </a:xfrm>
          <a:prstGeom prst="rect">
            <a:avLst/>
          </a:prstGeom>
          <a:noFill/>
        </p:spPr>
        <p:txBody>
          <a:bodyPr wrap="square" rtlCol="0" anchor="ctr">
            <a:spAutoFit/>
          </a:bodyPr>
          <a:lstStyle/>
          <a:p>
            <a:r>
              <a:rPr lang="en-US" altLang="ko-KR" sz="3200" dirty="0">
                <a:solidFill>
                  <a:schemeClr val="tx1">
                    <a:lumMod val="50000"/>
                    <a:lumOff val="50000"/>
                  </a:schemeClr>
                </a:solidFill>
                <a:latin typeface="Corbel" panose="020B0503020204020204" pitchFamily="34" charset="0"/>
                <a:cs typeface="Times New Roman" panose="02020603050405020304" pitchFamily="18" charset="0"/>
              </a:rPr>
              <a:t>Problem 2: All states are </a:t>
            </a:r>
            <a:r>
              <a:rPr lang="en-US" altLang="ko-KR" sz="3200" b="1" dirty="0">
                <a:solidFill>
                  <a:schemeClr val="tx1">
                    <a:lumMod val="50000"/>
                    <a:lumOff val="50000"/>
                  </a:schemeClr>
                </a:solidFill>
                <a:latin typeface="Corbel" panose="020B0503020204020204" pitchFamily="34" charset="0"/>
                <a:cs typeface="Times New Roman" panose="02020603050405020304" pitchFamily="18" charset="0"/>
              </a:rPr>
              <a:t>connected in a sequence</a:t>
            </a:r>
          </a:p>
          <a:p>
            <a:r>
              <a:rPr lang="en-US" altLang="ko-KR" sz="2400" dirty="0">
                <a:solidFill>
                  <a:srgbClr val="1F81D8"/>
                </a:solidFill>
                <a:latin typeface="Corbel" panose="020B0503020204020204" pitchFamily="34" charset="0"/>
                <a:cs typeface="Times New Roman" panose="02020603050405020304" pitchFamily="18" charset="0"/>
              </a:rPr>
              <a:t>→</a:t>
            </a:r>
            <a:r>
              <a:rPr lang="en-US" altLang="ko-KR" sz="2400" dirty="0">
                <a:latin typeface="Corbel" panose="020B0503020204020204" pitchFamily="34" charset="0"/>
                <a:cs typeface="Times New Roman" panose="02020603050405020304" pitchFamily="18" charset="0"/>
              </a:rPr>
              <a:t> A set of convolution operations with different receptive fields</a:t>
            </a:r>
            <a:endParaRPr lang="en" altLang="ko-KR" sz="2000" dirty="0">
              <a:solidFill>
                <a:srgbClr val="CC0000"/>
              </a:solidFill>
              <a:latin typeface="Corbel" panose="020B0503020204020204" pitchFamily="34" charset="0"/>
              <a:cs typeface="Times New Roman" panose="02020603050405020304" pitchFamily="18" charset="0"/>
            </a:endParaRPr>
          </a:p>
          <a:p>
            <a:r>
              <a:rPr lang="en" altLang="ko-KR" sz="2400" dirty="0">
                <a:solidFill>
                  <a:schemeClr val="tx1">
                    <a:lumMod val="95000"/>
                    <a:lumOff val="5000"/>
                  </a:schemeClr>
                </a:solidFill>
                <a:latin typeface="Corbel" panose="020B0503020204020204" pitchFamily="34" charset="0"/>
                <a:cs typeface="Times New Roman" panose="02020603050405020304" pitchFamily="18" charset="0"/>
              </a:rPr>
              <a:t>     can capture different ranges of representations </a:t>
            </a:r>
            <a:r>
              <a:rPr lang="en" altLang="ko-KR" sz="2000" dirty="0">
                <a:solidFill>
                  <a:schemeClr val="tx1">
                    <a:lumMod val="95000"/>
                    <a:lumOff val="5000"/>
                  </a:schemeClr>
                </a:solidFill>
                <a:latin typeface="Corbel" panose="020B0503020204020204" pitchFamily="34" charset="0"/>
                <a:cs typeface="Times New Roman" panose="02020603050405020304" pitchFamily="18" charset="0"/>
              </a:rPr>
              <a:t>(Dilated Convolution</a:t>
            </a:r>
            <a:r>
              <a:rPr lang="en" altLang="ko-KR" sz="2000" baseline="30000" dirty="0">
                <a:solidFill>
                  <a:schemeClr val="tx1">
                    <a:lumMod val="95000"/>
                    <a:lumOff val="5000"/>
                  </a:schemeClr>
                </a:solidFill>
                <a:latin typeface="Corbel" panose="020B0503020204020204" pitchFamily="34" charset="0"/>
                <a:cs typeface="Times New Roman" panose="02020603050405020304" pitchFamily="18" charset="0"/>
              </a:rPr>
              <a:t>[1] </a:t>
            </a:r>
            <a:r>
              <a:rPr lang="en" altLang="ko-KR" sz="2000" dirty="0">
                <a:solidFill>
                  <a:schemeClr val="tx1">
                    <a:lumMod val="95000"/>
                    <a:lumOff val="5000"/>
                  </a:schemeClr>
                </a:solidFill>
                <a:latin typeface="Corbel" panose="020B0503020204020204" pitchFamily="34" charset="0"/>
                <a:cs typeface="Times New Roman" panose="02020603050405020304" pitchFamily="18" charset="0"/>
              </a:rPr>
              <a:t>)</a:t>
            </a:r>
            <a:endParaRPr lang="en-US" altLang="ko-KR" sz="2400" dirty="0">
              <a:solidFill>
                <a:schemeClr val="tx1">
                  <a:lumMod val="95000"/>
                  <a:lumOff val="5000"/>
                </a:schemeClr>
              </a:solidFill>
              <a:latin typeface="Corbel" panose="020B0503020204020204" pitchFamily="34" charset="0"/>
              <a:cs typeface="Times New Roman" panose="02020603050405020304" pitchFamily="18" charset="0"/>
            </a:endParaRPr>
          </a:p>
        </p:txBody>
      </p:sp>
      <p:sp>
        <p:nvSpPr>
          <p:cNvPr id="28" name="타원 27">
            <a:extLst>
              <a:ext uri="{FF2B5EF4-FFF2-40B4-BE49-F238E27FC236}">
                <a16:creationId xmlns:a16="http://schemas.microsoft.com/office/drawing/2014/main" id="{512167BD-24F0-7449-BF04-556B23669F69}"/>
              </a:ext>
            </a:extLst>
          </p:cNvPr>
          <p:cNvSpPr/>
          <p:nvPr/>
        </p:nvSpPr>
        <p:spPr>
          <a:xfrm>
            <a:off x="1695085" y="5439871"/>
            <a:ext cx="268202" cy="268574"/>
          </a:xfrm>
          <a:prstGeom prst="ellipse">
            <a:avLst/>
          </a:prstGeom>
          <a:solidFill>
            <a:schemeClr val="bg1"/>
          </a:solidFill>
          <a:ln w="28575">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9" name="타원 28">
            <a:extLst>
              <a:ext uri="{FF2B5EF4-FFF2-40B4-BE49-F238E27FC236}">
                <a16:creationId xmlns:a16="http://schemas.microsoft.com/office/drawing/2014/main" id="{431C2C16-39CA-2C46-B37A-70AEDA3F86A1}"/>
              </a:ext>
            </a:extLst>
          </p:cNvPr>
          <p:cNvSpPr/>
          <p:nvPr/>
        </p:nvSpPr>
        <p:spPr>
          <a:xfrm>
            <a:off x="2642632" y="5439871"/>
            <a:ext cx="268202" cy="268574"/>
          </a:xfrm>
          <a:prstGeom prst="ellipse">
            <a:avLst/>
          </a:prstGeom>
          <a:solidFill>
            <a:schemeClr val="bg1"/>
          </a:solidFill>
          <a:ln w="28575">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0" name="타원 29">
            <a:extLst>
              <a:ext uri="{FF2B5EF4-FFF2-40B4-BE49-F238E27FC236}">
                <a16:creationId xmlns:a16="http://schemas.microsoft.com/office/drawing/2014/main" id="{1BE1CAC0-F8CC-704D-B7B6-D568F46FC9C3}"/>
              </a:ext>
            </a:extLst>
          </p:cNvPr>
          <p:cNvSpPr/>
          <p:nvPr/>
        </p:nvSpPr>
        <p:spPr>
          <a:xfrm>
            <a:off x="3590179" y="5439871"/>
            <a:ext cx="268202" cy="268574"/>
          </a:xfrm>
          <a:prstGeom prst="ellipse">
            <a:avLst/>
          </a:prstGeom>
          <a:solidFill>
            <a:schemeClr val="bg1"/>
          </a:solidFill>
          <a:ln w="28575">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1" name="타원 30">
            <a:extLst>
              <a:ext uri="{FF2B5EF4-FFF2-40B4-BE49-F238E27FC236}">
                <a16:creationId xmlns:a16="http://schemas.microsoft.com/office/drawing/2014/main" id="{0AC7FC45-DA69-0C46-BDB4-73F87A3C187C}"/>
              </a:ext>
            </a:extLst>
          </p:cNvPr>
          <p:cNvSpPr/>
          <p:nvPr/>
        </p:nvSpPr>
        <p:spPr>
          <a:xfrm>
            <a:off x="4537726" y="5439871"/>
            <a:ext cx="268202" cy="268574"/>
          </a:xfrm>
          <a:prstGeom prst="ellipse">
            <a:avLst/>
          </a:prstGeom>
          <a:solidFill>
            <a:schemeClr val="bg1"/>
          </a:solidFill>
          <a:ln w="28575">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2" name="타원 31">
            <a:extLst>
              <a:ext uri="{FF2B5EF4-FFF2-40B4-BE49-F238E27FC236}">
                <a16:creationId xmlns:a16="http://schemas.microsoft.com/office/drawing/2014/main" id="{D65ED9C5-3745-5741-8922-E816745F0F6D}"/>
              </a:ext>
            </a:extLst>
          </p:cNvPr>
          <p:cNvSpPr/>
          <p:nvPr/>
        </p:nvSpPr>
        <p:spPr>
          <a:xfrm>
            <a:off x="5485273" y="5439871"/>
            <a:ext cx="268202" cy="268574"/>
          </a:xfrm>
          <a:prstGeom prst="ellipse">
            <a:avLst/>
          </a:prstGeom>
          <a:solidFill>
            <a:schemeClr val="bg1"/>
          </a:solidFill>
          <a:ln w="28575">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3" name="타원 32">
            <a:extLst>
              <a:ext uri="{FF2B5EF4-FFF2-40B4-BE49-F238E27FC236}">
                <a16:creationId xmlns:a16="http://schemas.microsoft.com/office/drawing/2014/main" id="{0149594E-B881-5B41-B3E6-309D35169FEE}"/>
              </a:ext>
            </a:extLst>
          </p:cNvPr>
          <p:cNvSpPr/>
          <p:nvPr/>
        </p:nvSpPr>
        <p:spPr>
          <a:xfrm>
            <a:off x="6432820" y="5439871"/>
            <a:ext cx="268202" cy="268574"/>
          </a:xfrm>
          <a:prstGeom prst="ellipse">
            <a:avLst/>
          </a:prstGeom>
          <a:solidFill>
            <a:schemeClr val="bg1"/>
          </a:solidFill>
          <a:ln w="28575">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4" name="타원 33">
            <a:extLst>
              <a:ext uri="{FF2B5EF4-FFF2-40B4-BE49-F238E27FC236}">
                <a16:creationId xmlns:a16="http://schemas.microsoft.com/office/drawing/2014/main" id="{058F6385-64DE-214B-AEA6-6E0AB20572C9}"/>
              </a:ext>
            </a:extLst>
          </p:cNvPr>
          <p:cNvSpPr/>
          <p:nvPr/>
        </p:nvSpPr>
        <p:spPr>
          <a:xfrm>
            <a:off x="7380367" y="5439871"/>
            <a:ext cx="268202" cy="268574"/>
          </a:xfrm>
          <a:prstGeom prst="ellipse">
            <a:avLst/>
          </a:prstGeom>
          <a:solidFill>
            <a:schemeClr val="bg1"/>
          </a:solidFill>
          <a:ln w="28575">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5" name="타원 34">
            <a:extLst>
              <a:ext uri="{FF2B5EF4-FFF2-40B4-BE49-F238E27FC236}">
                <a16:creationId xmlns:a16="http://schemas.microsoft.com/office/drawing/2014/main" id="{50FB4B35-420A-B44D-88CA-2A147A63BE7B}"/>
              </a:ext>
            </a:extLst>
          </p:cNvPr>
          <p:cNvSpPr/>
          <p:nvPr/>
        </p:nvSpPr>
        <p:spPr>
          <a:xfrm>
            <a:off x="8327914" y="5439871"/>
            <a:ext cx="268202" cy="268574"/>
          </a:xfrm>
          <a:prstGeom prst="ellipse">
            <a:avLst/>
          </a:prstGeom>
          <a:solidFill>
            <a:schemeClr val="bg1"/>
          </a:solidFill>
          <a:ln w="28575">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6" name="타원 35">
            <a:extLst>
              <a:ext uri="{FF2B5EF4-FFF2-40B4-BE49-F238E27FC236}">
                <a16:creationId xmlns:a16="http://schemas.microsoft.com/office/drawing/2014/main" id="{87F8F3C5-B23B-FB48-9F79-2F1363D9606C}"/>
              </a:ext>
            </a:extLst>
          </p:cNvPr>
          <p:cNvSpPr/>
          <p:nvPr/>
        </p:nvSpPr>
        <p:spPr>
          <a:xfrm>
            <a:off x="9275461" y="5439871"/>
            <a:ext cx="268202" cy="268574"/>
          </a:xfrm>
          <a:prstGeom prst="ellipse">
            <a:avLst/>
          </a:prstGeom>
          <a:solidFill>
            <a:schemeClr val="bg1"/>
          </a:solidFill>
          <a:ln w="28575">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7" name="타원 36">
            <a:extLst>
              <a:ext uri="{FF2B5EF4-FFF2-40B4-BE49-F238E27FC236}">
                <a16:creationId xmlns:a16="http://schemas.microsoft.com/office/drawing/2014/main" id="{5069B280-83E7-4C4D-AC9D-674E904CC385}"/>
              </a:ext>
            </a:extLst>
          </p:cNvPr>
          <p:cNvSpPr/>
          <p:nvPr/>
        </p:nvSpPr>
        <p:spPr>
          <a:xfrm>
            <a:off x="10223011" y="5439871"/>
            <a:ext cx="268202" cy="268574"/>
          </a:xfrm>
          <a:prstGeom prst="ellipse">
            <a:avLst/>
          </a:prstGeom>
          <a:solidFill>
            <a:schemeClr val="bg1"/>
          </a:solidFill>
          <a:ln w="28575">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8" name="타원 37">
            <a:extLst>
              <a:ext uri="{FF2B5EF4-FFF2-40B4-BE49-F238E27FC236}">
                <a16:creationId xmlns:a16="http://schemas.microsoft.com/office/drawing/2014/main" id="{4E41AEC4-A7A9-5C41-B4CA-B88148A99ECD}"/>
              </a:ext>
            </a:extLst>
          </p:cNvPr>
          <p:cNvSpPr/>
          <p:nvPr/>
        </p:nvSpPr>
        <p:spPr>
          <a:xfrm>
            <a:off x="1695085" y="4614261"/>
            <a:ext cx="268202" cy="268574"/>
          </a:xfrm>
          <a:prstGeom prst="ellipse">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9" name="타원 38">
            <a:extLst>
              <a:ext uri="{FF2B5EF4-FFF2-40B4-BE49-F238E27FC236}">
                <a16:creationId xmlns:a16="http://schemas.microsoft.com/office/drawing/2014/main" id="{C735F70A-0FC4-0E45-BA92-36849DC3F2CD}"/>
              </a:ext>
            </a:extLst>
          </p:cNvPr>
          <p:cNvSpPr/>
          <p:nvPr/>
        </p:nvSpPr>
        <p:spPr>
          <a:xfrm>
            <a:off x="2642632" y="4614261"/>
            <a:ext cx="268202" cy="268574"/>
          </a:xfrm>
          <a:prstGeom prst="ellipse">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0" name="타원 39">
            <a:extLst>
              <a:ext uri="{FF2B5EF4-FFF2-40B4-BE49-F238E27FC236}">
                <a16:creationId xmlns:a16="http://schemas.microsoft.com/office/drawing/2014/main" id="{5A561D66-F56A-8740-9775-8622DC87B005}"/>
              </a:ext>
            </a:extLst>
          </p:cNvPr>
          <p:cNvSpPr/>
          <p:nvPr/>
        </p:nvSpPr>
        <p:spPr>
          <a:xfrm>
            <a:off x="3590179" y="4614261"/>
            <a:ext cx="268202" cy="268574"/>
          </a:xfrm>
          <a:prstGeom prst="ellipse">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1" name="타원 40">
            <a:extLst>
              <a:ext uri="{FF2B5EF4-FFF2-40B4-BE49-F238E27FC236}">
                <a16:creationId xmlns:a16="http://schemas.microsoft.com/office/drawing/2014/main" id="{7166F5FB-A590-FE46-A151-E53CC50F5F6A}"/>
              </a:ext>
            </a:extLst>
          </p:cNvPr>
          <p:cNvSpPr/>
          <p:nvPr/>
        </p:nvSpPr>
        <p:spPr>
          <a:xfrm>
            <a:off x="4537726" y="4614261"/>
            <a:ext cx="268202" cy="268574"/>
          </a:xfrm>
          <a:prstGeom prst="ellipse">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2" name="타원 41">
            <a:extLst>
              <a:ext uri="{FF2B5EF4-FFF2-40B4-BE49-F238E27FC236}">
                <a16:creationId xmlns:a16="http://schemas.microsoft.com/office/drawing/2014/main" id="{C1E8718C-E975-9640-AEAF-FFDAC961CAD7}"/>
              </a:ext>
            </a:extLst>
          </p:cNvPr>
          <p:cNvSpPr/>
          <p:nvPr/>
        </p:nvSpPr>
        <p:spPr>
          <a:xfrm>
            <a:off x="5485273" y="4614261"/>
            <a:ext cx="268202" cy="268574"/>
          </a:xfrm>
          <a:prstGeom prst="ellipse">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3" name="타원 42">
            <a:extLst>
              <a:ext uri="{FF2B5EF4-FFF2-40B4-BE49-F238E27FC236}">
                <a16:creationId xmlns:a16="http://schemas.microsoft.com/office/drawing/2014/main" id="{68C9C2FD-DC48-F343-B657-1EB1AE7F93D9}"/>
              </a:ext>
            </a:extLst>
          </p:cNvPr>
          <p:cNvSpPr/>
          <p:nvPr/>
        </p:nvSpPr>
        <p:spPr>
          <a:xfrm>
            <a:off x="6432820" y="4614261"/>
            <a:ext cx="268202" cy="268574"/>
          </a:xfrm>
          <a:prstGeom prst="ellipse">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4" name="타원 43">
            <a:extLst>
              <a:ext uri="{FF2B5EF4-FFF2-40B4-BE49-F238E27FC236}">
                <a16:creationId xmlns:a16="http://schemas.microsoft.com/office/drawing/2014/main" id="{C3E6BF1D-6ED3-5C41-B1E4-DB0C0A5A5658}"/>
              </a:ext>
            </a:extLst>
          </p:cNvPr>
          <p:cNvSpPr/>
          <p:nvPr/>
        </p:nvSpPr>
        <p:spPr>
          <a:xfrm>
            <a:off x="7380367" y="4614261"/>
            <a:ext cx="268202" cy="268574"/>
          </a:xfrm>
          <a:prstGeom prst="ellipse">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5" name="타원 44">
            <a:extLst>
              <a:ext uri="{FF2B5EF4-FFF2-40B4-BE49-F238E27FC236}">
                <a16:creationId xmlns:a16="http://schemas.microsoft.com/office/drawing/2014/main" id="{D2D68F69-035E-6849-8DDE-1E43644A6236}"/>
              </a:ext>
            </a:extLst>
          </p:cNvPr>
          <p:cNvSpPr/>
          <p:nvPr/>
        </p:nvSpPr>
        <p:spPr>
          <a:xfrm>
            <a:off x="8327914" y="4614261"/>
            <a:ext cx="268202" cy="268574"/>
          </a:xfrm>
          <a:prstGeom prst="ellipse">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6" name="타원 45">
            <a:extLst>
              <a:ext uri="{FF2B5EF4-FFF2-40B4-BE49-F238E27FC236}">
                <a16:creationId xmlns:a16="http://schemas.microsoft.com/office/drawing/2014/main" id="{E9D1B7D7-03D2-9E4E-BBF5-D2C329AB9940}"/>
              </a:ext>
            </a:extLst>
          </p:cNvPr>
          <p:cNvSpPr/>
          <p:nvPr/>
        </p:nvSpPr>
        <p:spPr>
          <a:xfrm>
            <a:off x="9275461" y="4614261"/>
            <a:ext cx="268202" cy="268574"/>
          </a:xfrm>
          <a:prstGeom prst="ellipse">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7" name="타원 46">
            <a:extLst>
              <a:ext uri="{FF2B5EF4-FFF2-40B4-BE49-F238E27FC236}">
                <a16:creationId xmlns:a16="http://schemas.microsoft.com/office/drawing/2014/main" id="{3972F0CF-F47F-CC42-AD71-223B018C9323}"/>
              </a:ext>
            </a:extLst>
          </p:cNvPr>
          <p:cNvSpPr/>
          <p:nvPr/>
        </p:nvSpPr>
        <p:spPr>
          <a:xfrm>
            <a:off x="10223011" y="4614261"/>
            <a:ext cx="268202" cy="268574"/>
          </a:xfrm>
          <a:prstGeom prst="ellipse">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7" name="직선 화살표 연결선 6">
            <a:extLst>
              <a:ext uri="{FF2B5EF4-FFF2-40B4-BE49-F238E27FC236}">
                <a16:creationId xmlns:a16="http://schemas.microsoft.com/office/drawing/2014/main" id="{CBE2CD3B-36C5-B446-8B97-4A64B6B72BD4}"/>
              </a:ext>
            </a:extLst>
          </p:cNvPr>
          <p:cNvCxnSpPr>
            <a:stCxn id="28" idx="7"/>
            <a:endCxn id="39" idx="3"/>
          </p:cNvCxnSpPr>
          <p:nvPr/>
        </p:nvCxnSpPr>
        <p:spPr>
          <a:xfrm flipV="1">
            <a:off x="1924010"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0E1A4CD2-660A-E44E-90E7-CBDA5C9AE798}"/>
              </a:ext>
            </a:extLst>
          </p:cNvPr>
          <p:cNvCxnSpPr>
            <a:stCxn id="29" idx="0"/>
            <a:endCxn id="39" idx="4"/>
          </p:cNvCxnSpPr>
          <p:nvPr/>
        </p:nvCxnSpPr>
        <p:spPr>
          <a:xfrm flipV="1">
            <a:off x="2776733" y="488283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7563826-EB91-9643-9A6F-ADE6415CE004}"/>
              </a:ext>
            </a:extLst>
          </p:cNvPr>
          <p:cNvCxnSpPr>
            <a:stCxn id="30" idx="1"/>
            <a:endCxn id="39" idx="5"/>
          </p:cNvCxnSpPr>
          <p:nvPr/>
        </p:nvCxnSpPr>
        <p:spPr>
          <a:xfrm flipH="1" flipV="1">
            <a:off x="2871557"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6583E3C-8342-0D48-B171-A4DFC1AE483C}"/>
              </a:ext>
            </a:extLst>
          </p:cNvPr>
          <p:cNvCxnSpPr>
            <a:stCxn id="29" idx="7"/>
            <a:endCxn id="40" idx="3"/>
          </p:cNvCxnSpPr>
          <p:nvPr/>
        </p:nvCxnSpPr>
        <p:spPr>
          <a:xfrm flipV="1">
            <a:off x="2871557"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E19DC50-8361-4A43-B578-3AB59BEF576A}"/>
              </a:ext>
            </a:extLst>
          </p:cNvPr>
          <p:cNvCxnSpPr>
            <a:stCxn id="30" idx="0"/>
            <a:endCxn id="40" idx="4"/>
          </p:cNvCxnSpPr>
          <p:nvPr/>
        </p:nvCxnSpPr>
        <p:spPr>
          <a:xfrm flipV="1">
            <a:off x="3724280" y="488283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83505D7-1BDC-794C-94CA-F98ECB2485A0}"/>
              </a:ext>
            </a:extLst>
          </p:cNvPr>
          <p:cNvCxnSpPr>
            <a:stCxn id="30" idx="7"/>
            <a:endCxn id="41" idx="3"/>
          </p:cNvCxnSpPr>
          <p:nvPr/>
        </p:nvCxnSpPr>
        <p:spPr>
          <a:xfrm flipV="1">
            <a:off x="3819104"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9DEC426-48A2-E147-B6A8-BA9EBC15CDC2}"/>
              </a:ext>
            </a:extLst>
          </p:cNvPr>
          <p:cNvCxnSpPr>
            <a:stCxn id="31" idx="1"/>
            <a:endCxn id="40" idx="5"/>
          </p:cNvCxnSpPr>
          <p:nvPr/>
        </p:nvCxnSpPr>
        <p:spPr>
          <a:xfrm flipH="1" flipV="1">
            <a:off x="3819104"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A1EB05C9-753D-9F4B-A0C4-B54E1BD9C5E6}"/>
              </a:ext>
            </a:extLst>
          </p:cNvPr>
          <p:cNvCxnSpPr>
            <a:stCxn id="31" idx="0"/>
            <a:endCxn id="41" idx="4"/>
          </p:cNvCxnSpPr>
          <p:nvPr/>
        </p:nvCxnSpPr>
        <p:spPr>
          <a:xfrm flipV="1">
            <a:off x="4671827" y="488283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341BA7E-279E-DC4B-9B92-A364EC5FAB6A}"/>
              </a:ext>
            </a:extLst>
          </p:cNvPr>
          <p:cNvCxnSpPr>
            <a:stCxn id="31" idx="7"/>
            <a:endCxn id="42" idx="3"/>
          </p:cNvCxnSpPr>
          <p:nvPr/>
        </p:nvCxnSpPr>
        <p:spPr>
          <a:xfrm flipV="1">
            <a:off x="4766651"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타원 47">
            <a:extLst>
              <a:ext uri="{FF2B5EF4-FFF2-40B4-BE49-F238E27FC236}">
                <a16:creationId xmlns:a16="http://schemas.microsoft.com/office/drawing/2014/main" id="{04D52A90-E57C-6944-8597-47A480D34591}"/>
              </a:ext>
            </a:extLst>
          </p:cNvPr>
          <p:cNvSpPr/>
          <p:nvPr/>
        </p:nvSpPr>
        <p:spPr>
          <a:xfrm>
            <a:off x="1695085" y="3788651"/>
            <a:ext cx="268202" cy="268574"/>
          </a:xfrm>
          <a:prstGeom prst="ellipse">
            <a:avLst/>
          </a:prstGeom>
          <a:solidFill>
            <a:schemeClr val="bg1"/>
          </a:solidFill>
          <a:ln w="28575">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9" name="타원 48">
            <a:extLst>
              <a:ext uri="{FF2B5EF4-FFF2-40B4-BE49-F238E27FC236}">
                <a16:creationId xmlns:a16="http://schemas.microsoft.com/office/drawing/2014/main" id="{517E7D77-6629-F24C-B23C-A0EDE9AF1E61}"/>
              </a:ext>
            </a:extLst>
          </p:cNvPr>
          <p:cNvSpPr/>
          <p:nvPr/>
        </p:nvSpPr>
        <p:spPr>
          <a:xfrm>
            <a:off x="2642632" y="3788651"/>
            <a:ext cx="268202" cy="268574"/>
          </a:xfrm>
          <a:prstGeom prst="ellipse">
            <a:avLst/>
          </a:prstGeom>
          <a:solidFill>
            <a:schemeClr val="bg1"/>
          </a:solidFill>
          <a:ln w="28575">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0" name="타원 49">
            <a:extLst>
              <a:ext uri="{FF2B5EF4-FFF2-40B4-BE49-F238E27FC236}">
                <a16:creationId xmlns:a16="http://schemas.microsoft.com/office/drawing/2014/main" id="{A364C639-EA89-A04C-B329-9A4DFF1C402D}"/>
              </a:ext>
            </a:extLst>
          </p:cNvPr>
          <p:cNvSpPr/>
          <p:nvPr/>
        </p:nvSpPr>
        <p:spPr>
          <a:xfrm>
            <a:off x="3590179" y="3788651"/>
            <a:ext cx="268202" cy="268574"/>
          </a:xfrm>
          <a:prstGeom prst="ellipse">
            <a:avLst/>
          </a:prstGeom>
          <a:solidFill>
            <a:schemeClr val="bg1"/>
          </a:solidFill>
          <a:ln w="28575">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1" name="타원 50">
            <a:extLst>
              <a:ext uri="{FF2B5EF4-FFF2-40B4-BE49-F238E27FC236}">
                <a16:creationId xmlns:a16="http://schemas.microsoft.com/office/drawing/2014/main" id="{C6DB845B-8BE3-164F-9266-EAD543FC2A37}"/>
              </a:ext>
            </a:extLst>
          </p:cNvPr>
          <p:cNvSpPr/>
          <p:nvPr/>
        </p:nvSpPr>
        <p:spPr>
          <a:xfrm>
            <a:off x="4537726" y="3788651"/>
            <a:ext cx="268202" cy="268574"/>
          </a:xfrm>
          <a:prstGeom prst="ellipse">
            <a:avLst/>
          </a:prstGeom>
          <a:solidFill>
            <a:schemeClr val="bg1"/>
          </a:solidFill>
          <a:ln w="28575">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2" name="타원 51">
            <a:extLst>
              <a:ext uri="{FF2B5EF4-FFF2-40B4-BE49-F238E27FC236}">
                <a16:creationId xmlns:a16="http://schemas.microsoft.com/office/drawing/2014/main" id="{B0122681-F063-F341-A65A-FE7FD6BFBE52}"/>
              </a:ext>
            </a:extLst>
          </p:cNvPr>
          <p:cNvSpPr/>
          <p:nvPr/>
        </p:nvSpPr>
        <p:spPr>
          <a:xfrm>
            <a:off x="5485273" y="3788651"/>
            <a:ext cx="268202" cy="268574"/>
          </a:xfrm>
          <a:prstGeom prst="ellipse">
            <a:avLst/>
          </a:prstGeom>
          <a:solidFill>
            <a:schemeClr val="bg1"/>
          </a:solidFill>
          <a:ln w="28575">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3" name="타원 52">
            <a:extLst>
              <a:ext uri="{FF2B5EF4-FFF2-40B4-BE49-F238E27FC236}">
                <a16:creationId xmlns:a16="http://schemas.microsoft.com/office/drawing/2014/main" id="{48D35E6E-3A71-8F4A-AB62-734005146A36}"/>
              </a:ext>
            </a:extLst>
          </p:cNvPr>
          <p:cNvSpPr/>
          <p:nvPr/>
        </p:nvSpPr>
        <p:spPr>
          <a:xfrm>
            <a:off x="6432820" y="3788651"/>
            <a:ext cx="268202" cy="268574"/>
          </a:xfrm>
          <a:prstGeom prst="ellipse">
            <a:avLst/>
          </a:prstGeom>
          <a:solidFill>
            <a:schemeClr val="bg1"/>
          </a:solidFill>
          <a:ln w="28575">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4" name="타원 53">
            <a:extLst>
              <a:ext uri="{FF2B5EF4-FFF2-40B4-BE49-F238E27FC236}">
                <a16:creationId xmlns:a16="http://schemas.microsoft.com/office/drawing/2014/main" id="{5C2B0AE8-5F75-1C4A-A6B2-790AD9794BF1}"/>
              </a:ext>
            </a:extLst>
          </p:cNvPr>
          <p:cNvSpPr/>
          <p:nvPr/>
        </p:nvSpPr>
        <p:spPr>
          <a:xfrm>
            <a:off x="7380367" y="3788651"/>
            <a:ext cx="268202" cy="268574"/>
          </a:xfrm>
          <a:prstGeom prst="ellipse">
            <a:avLst/>
          </a:prstGeom>
          <a:solidFill>
            <a:schemeClr val="bg1"/>
          </a:solidFill>
          <a:ln w="28575">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6" name="타원 55">
            <a:extLst>
              <a:ext uri="{FF2B5EF4-FFF2-40B4-BE49-F238E27FC236}">
                <a16:creationId xmlns:a16="http://schemas.microsoft.com/office/drawing/2014/main" id="{F05EC81D-4108-E346-B980-FF72216393F6}"/>
              </a:ext>
            </a:extLst>
          </p:cNvPr>
          <p:cNvSpPr/>
          <p:nvPr/>
        </p:nvSpPr>
        <p:spPr>
          <a:xfrm>
            <a:off x="8327914" y="3788651"/>
            <a:ext cx="268202" cy="268574"/>
          </a:xfrm>
          <a:prstGeom prst="ellipse">
            <a:avLst/>
          </a:prstGeom>
          <a:solidFill>
            <a:schemeClr val="bg1"/>
          </a:solidFill>
          <a:ln w="28575">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7" name="타원 56">
            <a:extLst>
              <a:ext uri="{FF2B5EF4-FFF2-40B4-BE49-F238E27FC236}">
                <a16:creationId xmlns:a16="http://schemas.microsoft.com/office/drawing/2014/main" id="{E37EE669-B602-0740-9071-9DDA480B1067}"/>
              </a:ext>
            </a:extLst>
          </p:cNvPr>
          <p:cNvSpPr/>
          <p:nvPr/>
        </p:nvSpPr>
        <p:spPr>
          <a:xfrm>
            <a:off x="9275461" y="3788651"/>
            <a:ext cx="268202" cy="268574"/>
          </a:xfrm>
          <a:prstGeom prst="ellipse">
            <a:avLst/>
          </a:prstGeom>
          <a:solidFill>
            <a:schemeClr val="bg1"/>
          </a:solidFill>
          <a:ln w="28575">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8" name="타원 57">
            <a:extLst>
              <a:ext uri="{FF2B5EF4-FFF2-40B4-BE49-F238E27FC236}">
                <a16:creationId xmlns:a16="http://schemas.microsoft.com/office/drawing/2014/main" id="{9D2203BF-1A56-C74C-8080-817B401502DE}"/>
              </a:ext>
            </a:extLst>
          </p:cNvPr>
          <p:cNvSpPr/>
          <p:nvPr/>
        </p:nvSpPr>
        <p:spPr>
          <a:xfrm>
            <a:off x="10223011" y="3788651"/>
            <a:ext cx="268202" cy="268574"/>
          </a:xfrm>
          <a:prstGeom prst="ellipse">
            <a:avLst/>
          </a:prstGeom>
          <a:solidFill>
            <a:schemeClr val="bg1"/>
          </a:solidFill>
          <a:ln w="28575">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4" name="직선 화살표 연결선 3">
            <a:extLst>
              <a:ext uri="{FF2B5EF4-FFF2-40B4-BE49-F238E27FC236}">
                <a16:creationId xmlns:a16="http://schemas.microsoft.com/office/drawing/2014/main" id="{D2F65066-72B7-B743-9614-300B6F4D4504}"/>
              </a:ext>
            </a:extLst>
          </p:cNvPr>
          <p:cNvCxnSpPr>
            <a:stCxn id="32" idx="1"/>
            <a:endCxn id="41" idx="5"/>
          </p:cNvCxnSpPr>
          <p:nvPr/>
        </p:nvCxnSpPr>
        <p:spPr>
          <a:xfrm flipH="1" flipV="1">
            <a:off x="4766651"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039132FC-BDDB-6E44-B9CE-CA703E34E423}"/>
              </a:ext>
            </a:extLst>
          </p:cNvPr>
          <p:cNvCxnSpPr>
            <a:stCxn id="32" idx="0"/>
            <a:endCxn id="42" idx="4"/>
          </p:cNvCxnSpPr>
          <p:nvPr/>
        </p:nvCxnSpPr>
        <p:spPr>
          <a:xfrm flipV="1">
            <a:off x="5619374" y="488283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AD28FE9-3F4E-194A-ABE0-AEE466BB58E0}"/>
              </a:ext>
            </a:extLst>
          </p:cNvPr>
          <p:cNvCxnSpPr>
            <a:stCxn id="32" idx="7"/>
            <a:endCxn id="43" idx="3"/>
          </p:cNvCxnSpPr>
          <p:nvPr/>
        </p:nvCxnSpPr>
        <p:spPr>
          <a:xfrm flipV="1">
            <a:off x="5714198"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660AA29-C900-EB42-8776-611CAF3E6D82}"/>
              </a:ext>
            </a:extLst>
          </p:cNvPr>
          <p:cNvCxnSpPr>
            <a:stCxn id="33" idx="1"/>
            <a:endCxn id="42" idx="5"/>
          </p:cNvCxnSpPr>
          <p:nvPr/>
        </p:nvCxnSpPr>
        <p:spPr>
          <a:xfrm flipH="1" flipV="1">
            <a:off x="5714198"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1594F07-0E5E-CE4D-BAE0-9F59AE724E07}"/>
              </a:ext>
            </a:extLst>
          </p:cNvPr>
          <p:cNvCxnSpPr>
            <a:stCxn id="33" idx="0"/>
            <a:endCxn id="43" idx="4"/>
          </p:cNvCxnSpPr>
          <p:nvPr/>
        </p:nvCxnSpPr>
        <p:spPr>
          <a:xfrm flipV="1">
            <a:off x="6566921" y="488283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4569246-EF93-B647-BB90-4CC60B49BD63}"/>
              </a:ext>
            </a:extLst>
          </p:cNvPr>
          <p:cNvCxnSpPr>
            <a:stCxn id="33" idx="7"/>
            <a:endCxn id="44" idx="3"/>
          </p:cNvCxnSpPr>
          <p:nvPr/>
        </p:nvCxnSpPr>
        <p:spPr>
          <a:xfrm flipV="1">
            <a:off x="6661745"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155DCF9-8B53-524E-92C6-A22DB15C2DB9}"/>
              </a:ext>
            </a:extLst>
          </p:cNvPr>
          <p:cNvCxnSpPr>
            <a:stCxn id="34" idx="1"/>
            <a:endCxn id="43" idx="5"/>
          </p:cNvCxnSpPr>
          <p:nvPr/>
        </p:nvCxnSpPr>
        <p:spPr>
          <a:xfrm flipH="1" flipV="1">
            <a:off x="6661745"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7D89E497-79C3-C840-B32D-DBB5F8F9A6E1}"/>
              </a:ext>
            </a:extLst>
          </p:cNvPr>
          <p:cNvCxnSpPr>
            <a:stCxn id="34" idx="0"/>
            <a:endCxn id="44" idx="4"/>
          </p:cNvCxnSpPr>
          <p:nvPr/>
        </p:nvCxnSpPr>
        <p:spPr>
          <a:xfrm flipV="1">
            <a:off x="7514468" y="488283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266B5CBE-5636-574E-AF47-26530E251D30}"/>
              </a:ext>
            </a:extLst>
          </p:cNvPr>
          <p:cNvCxnSpPr>
            <a:stCxn id="34" idx="7"/>
            <a:endCxn id="45" idx="3"/>
          </p:cNvCxnSpPr>
          <p:nvPr/>
        </p:nvCxnSpPr>
        <p:spPr>
          <a:xfrm flipV="1">
            <a:off x="7609292"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A9E3E242-EFDE-FB4E-B16D-F463BF5B6395}"/>
              </a:ext>
            </a:extLst>
          </p:cNvPr>
          <p:cNvCxnSpPr>
            <a:stCxn id="35" idx="1"/>
            <a:endCxn id="44" idx="5"/>
          </p:cNvCxnSpPr>
          <p:nvPr/>
        </p:nvCxnSpPr>
        <p:spPr>
          <a:xfrm flipH="1" flipV="1">
            <a:off x="7609292"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3B32BDF-6E7C-9D49-BB2B-B4A254980485}"/>
              </a:ext>
            </a:extLst>
          </p:cNvPr>
          <p:cNvCxnSpPr>
            <a:stCxn id="35" idx="0"/>
            <a:endCxn id="45" idx="4"/>
          </p:cNvCxnSpPr>
          <p:nvPr/>
        </p:nvCxnSpPr>
        <p:spPr>
          <a:xfrm flipV="1">
            <a:off x="8462015" y="488283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AA77C33E-2CBC-F54C-9D4D-BB5FC32FCD94}"/>
              </a:ext>
            </a:extLst>
          </p:cNvPr>
          <p:cNvCxnSpPr>
            <a:stCxn id="35" idx="7"/>
            <a:endCxn id="46" idx="3"/>
          </p:cNvCxnSpPr>
          <p:nvPr/>
        </p:nvCxnSpPr>
        <p:spPr>
          <a:xfrm flipV="1">
            <a:off x="8556839"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60B48DF8-D659-FA46-9250-6C67536A3B63}"/>
              </a:ext>
            </a:extLst>
          </p:cNvPr>
          <p:cNvCxnSpPr>
            <a:stCxn id="36" idx="1"/>
            <a:endCxn id="45" idx="5"/>
          </p:cNvCxnSpPr>
          <p:nvPr/>
        </p:nvCxnSpPr>
        <p:spPr>
          <a:xfrm flipH="1" flipV="1">
            <a:off x="8556839"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57CA5634-099E-264C-8F85-81029BAE2A95}"/>
              </a:ext>
            </a:extLst>
          </p:cNvPr>
          <p:cNvCxnSpPr>
            <a:stCxn id="36" idx="0"/>
            <a:endCxn id="46" idx="4"/>
          </p:cNvCxnSpPr>
          <p:nvPr/>
        </p:nvCxnSpPr>
        <p:spPr>
          <a:xfrm flipV="1">
            <a:off x="9409562" y="488283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43E01822-7AD1-8241-9793-FB3A31DA5218}"/>
              </a:ext>
            </a:extLst>
          </p:cNvPr>
          <p:cNvCxnSpPr>
            <a:stCxn id="36" idx="7"/>
            <a:endCxn id="47" idx="3"/>
          </p:cNvCxnSpPr>
          <p:nvPr/>
        </p:nvCxnSpPr>
        <p:spPr>
          <a:xfrm flipV="1">
            <a:off x="9504386" y="4843503"/>
            <a:ext cx="757902"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3C151BED-3BA5-8A4C-A824-5CC58430F551}"/>
              </a:ext>
            </a:extLst>
          </p:cNvPr>
          <p:cNvCxnSpPr>
            <a:stCxn id="37" idx="1"/>
            <a:endCxn id="46" idx="5"/>
          </p:cNvCxnSpPr>
          <p:nvPr/>
        </p:nvCxnSpPr>
        <p:spPr>
          <a:xfrm flipH="1" flipV="1">
            <a:off x="9504386" y="4843503"/>
            <a:ext cx="757902"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C32CE05B-1B38-3B40-BBC1-4EB083FD236A}"/>
              </a:ext>
            </a:extLst>
          </p:cNvPr>
          <p:cNvCxnSpPr>
            <a:stCxn id="37" idx="0"/>
            <a:endCxn id="47" idx="4"/>
          </p:cNvCxnSpPr>
          <p:nvPr/>
        </p:nvCxnSpPr>
        <p:spPr>
          <a:xfrm flipV="1">
            <a:off x="10357112" y="488283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977EAD58-69B9-EE41-B966-07D8ECE768E5}"/>
              </a:ext>
            </a:extLst>
          </p:cNvPr>
          <p:cNvCxnSpPr>
            <a:stCxn id="39" idx="7"/>
            <a:endCxn id="51" idx="3"/>
          </p:cNvCxnSpPr>
          <p:nvPr/>
        </p:nvCxnSpPr>
        <p:spPr>
          <a:xfrm flipV="1">
            <a:off x="2871557"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1643C84E-0442-954A-B872-1F117FDF5246}"/>
              </a:ext>
            </a:extLst>
          </p:cNvPr>
          <p:cNvCxnSpPr>
            <a:stCxn id="41" idx="0"/>
            <a:endCxn id="51" idx="4"/>
          </p:cNvCxnSpPr>
          <p:nvPr/>
        </p:nvCxnSpPr>
        <p:spPr>
          <a:xfrm flipV="1">
            <a:off x="4671827" y="405722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4021CCDD-512C-4043-964A-425693A89A6D}"/>
              </a:ext>
            </a:extLst>
          </p:cNvPr>
          <p:cNvCxnSpPr>
            <a:stCxn id="43" idx="1"/>
            <a:endCxn id="51" idx="5"/>
          </p:cNvCxnSpPr>
          <p:nvPr/>
        </p:nvCxnSpPr>
        <p:spPr>
          <a:xfrm flipH="1" flipV="1">
            <a:off x="4766651"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04A6589D-7A44-2449-B7F4-123A34AA2CA1}"/>
              </a:ext>
            </a:extLst>
          </p:cNvPr>
          <p:cNvCxnSpPr>
            <a:stCxn id="40" idx="7"/>
            <a:endCxn id="52" idx="3"/>
          </p:cNvCxnSpPr>
          <p:nvPr/>
        </p:nvCxnSpPr>
        <p:spPr>
          <a:xfrm flipV="1">
            <a:off x="3819104"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E81F96D-B1A7-9648-82F4-C446C2A1DA5E}"/>
              </a:ext>
            </a:extLst>
          </p:cNvPr>
          <p:cNvCxnSpPr>
            <a:stCxn id="41" idx="7"/>
            <a:endCxn id="53" idx="3"/>
          </p:cNvCxnSpPr>
          <p:nvPr/>
        </p:nvCxnSpPr>
        <p:spPr>
          <a:xfrm flipV="1">
            <a:off x="4766651"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BB9FD4BF-448A-A945-AF58-2EA967021203}"/>
              </a:ext>
            </a:extLst>
          </p:cNvPr>
          <p:cNvCxnSpPr>
            <a:stCxn id="42" idx="7"/>
            <a:endCxn id="54" idx="3"/>
          </p:cNvCxnSpPr>
          <p:nvPr/>
        </p:nvCxnSpPr>
        <p:spPr>
          <a:xfrm flipV="1">
            <a:off x="5714198"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CC52065D-1795-774D-8F63-7DF9032E04AC}"/>
              </a:ext>
            </a:extLst>
          </p:cNvPr>
          <p:cNvCxnSpPr>
            <a:stCxn id="43" idx="7"/>
            <a:endCxn id="56" idx="3"/>
          </p:cNvCxnSpPr>
          <p:nvPr/>
        </p:nvCxnSpPr>
        <p:spPr>
          <a:xfrm flipV="1">
            <a:off x="6661745"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73C3B286-7DCC-D247-B013-6726F5585276}"/>
              </a:ext>
            </a:extLst>
          </p:cNvPr>
          <p:cNvCxnSpPr>
            <a:stCxn id="44" idx="7"/>
            <a:endCxn id="57" idx="3"/>
          </p:cNvCxnSpPr>
          <p:nvPr/>
        </p:nvCxnSpPr>
        <p:spPr>
          <a:xfrm flipV="1">
            <a:off x="7609292"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5A3FE36D-801D-6C45-9D4C-224BF5BA4C9C}"/>
              </a:ext>
            </a:extLst>
          </p:cNvPr>
          <p:cNvCxnSpPr>
            <a:stCxn id="45" idx="7"/>
            <a:endCxn id="58" idx="3"/>
          </p:cNvCxnSpPr>
          <p:nvPr/>
        </p:nvCxnSpPr>
        <p:spPr>
          <a:xfrm flipV="1">
            <a:off x="8556839" y="4017893"/>
            <a:ext cx="170544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F473514E-476D-C641-A6EE-7BF7A7678C62}"/>
              </a:ext>
            </a:extLst>
          </p:cNvPr>
          <p:cNvCxnSpPr>
            <a:stCxn id="42" idx="0"/>
            <a:endCxn id="52" idx="4"/>
          </p:cNvCxnSpPr>
          <p:nvPr/>
        </p:nvCxnSpPr>
        <p:spPr>
          <a:xfrm flipV="1">
            <a:off x="5619374" y="405722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084B3DF-63FC-B740-8C1B-47D6709E0224}"/>
              </a:ext>
            </a:extLst>
          </p:cNvPr>
          <p:cNvCxnSpPr>
            <a:stCxn id="43" idx="0"/>
            <a:endCxn id="53" idx="4"/>
          </p:cNvCxnSpPr>
          <p:nvPr/>
        </p:nvCxnSpPr>
        <p:spPr>
          <a:xfrm flipV="1">
            <a:off x="6566921" y="405722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5ACE70AC-292F-C045-AF4B-635FB4A91BA1}"/>
              </a:ext>
            </a:extLst>
          </p:cNvPr>
          <p:cNvCxnSpPr>
            <a:stCxn id="44" idx="0"/>
            <a:endCxn id="54" idx="4"/>
          </p:cNvCxnSpPr>
          <p:nvPr/>
        </p:nvCxnSpPr>
        <p:spPr>
          <a:xfrm flipV="1">
            <a:off x="7514468" y="405722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817ED4CF-7AAC-B14F-8ECA-29CA6207073B}"/>
              </a:ext>
            </a:extLst>
          </p:cNvPr>
          <p:cNvCxnSpPr>
            <a:stCxn id="45" idx="0"/>
            <a:endCxn id="56" idx="4"/>
          </p:cNvCxnSpPr>
          <p:nvPr/>
        </p:nvCxnSpPr>
        <p:spPr>
          <a:xfrm flipV="1">
            <a:off x="8462015" y="405722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86E12BF7-BF56-2048-9141-8003533532F6}"/>
              </a:ext>
            </a:extLst>
          </p:cNvPr>
          <p:cNvCxnSpPr>
            <a:stCxn id="46" idx="0"/>
            <a:endCxn id="57" idx="4"/>
          </p:cNvCxnSpPr>
          <p:nvPr/>
        </p:nvCxnSpPr>
        <p:spPr>
          <a:xfrm flipV="1">
            <a:off x="9409562" y="405722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8ABE2114-DB1D-5449-BC12-9DB588516C4C}"/>
              </a:ext>
            </a:extLst>
          </p:cNvPr>
          <p:cNvCxnSpPr>
            <a:stCxn id="47" idx="0"/>
            <a:endCxn id="58" idx="4"/>
          </p:cNvCxnSpPr>
          <p:nvPr/>
        </p:nvCxnSpPr>
        <p:spPr>
          <a:xfrm flipV="1">
            <a:off x="10357112" y="405722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F84A7931-89A9-D74A-A34C-EC5948F74D2A}"/>
              </a:ext>
            </a:extLst>
          </p:cNvPr>
          <p:cNvCxnSpPr>
            <a:stCxn id="44" idx="1"/>
            <a:endCxn id="52" idx="5"/>
          </p:cNvCxnSpPr>
          <p:nvPr/>
        </p:nvCxnSpPr>
        <p:spPr>
          <a:xfrm flipH="1" flipV="1">
            <a:off x="5714198"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E3185300-1263-1847-A875-1A66424E9D56}"/>
              </a:ext>
            </a:extLst>
          </p:cNvPr>
          <p:cNvCxnSpPr>
            <a:stCxn id="38" idx="7"/>
            <a:endCxn id="50" idx="3"/>
          </p:cNvCxnSpPr>
          <p:nvPr/>
        </p:nvCxnSpPr>
        <p:spPr>
          <a:xfrm flipV="1">
            <a:off x="1924010"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4ACC8A79-61CD-CC4B-AA6C-78B3DE932BFD}"/>
              </a:ext>
            </a:extLst>
          </p:cNvPr>
          <p:cNvCxnSpPr>
            <a:stCxn id="45" idx="1"/>
            <a:endCxn id="53" idx="5"/>
          </p:cNvCxnSpPr>
          <p:nvPr/>
        </p:nvCxnSpPr>
        <p:spPr>
          <a:xfrm flipH="1" flipV="1">
            <a:off x="6661745"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D52F82F4-E389-7942-89BB-7B6B603F1E46}"/>
              </a:ext>
            </a:extLst>
          </p:cNvPr>
          <p:cNvCxnSpPr>
            <a:stCxn id="46" idx="1"/>
            <a:endCxn id="54" idx="5"/>
          </p:cNvCxnSpPr>
          <p:nvPr/>
        </p:nvCxnSpPr>
        <p:spPr>
          <a:xfrm flipH="1" flipV="1">
            <a:off x="7609292"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D90CAC70-E105-E446-AF32-4720D58F03F5}"/>
              </a:ext>
            </a:extLst>
          </p:cNvPr>
          <p:cNvCxnSpPr>
            <a:stCxn id="47" idx="1"/>
            <a:endCxn id="56" idx="5"/>
          </p:cNvCxnSpPr>
          <p:nvPr/>
        </p:nvCxnSpPr>
        <p:spPr>
          <a:xfrm flipH="1" flipV="1">
            <a:off x="8556839" y="4017893"/>
            <a:ext cx="170544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A7EF981B-96EA-A946-9DEA-B9F4183A93D1}"/>
              </a:ext>
            </a:extLst>
          </p:cNvPr>
          <p:cNvCxnSpPr>
            <a:stCxn id="40" idx="0"/>
            <a:endCxn id="50" idx="4"/>
          </p:cNvCxnSpPr>
          <p:nvPr/>
        </p:nvCxnSpPr>
        <p:spPr>
          <a:xfrm flipV="1">
            <a:off x="3724280" y="405722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D296D74E-929C-EC49-8BA4-6DEB7D88285A}"/>
              </a:ext>
            </a:extLst>
          </p:cNvPr>
          <p:cNvCxnSpPr>
            <a:stCxn id="42" idx="1"/>
            <a:endCxn id="50" idx="5"/>
          </p:cNvCxnSpPr>
          <p:nvPr/>
        </p:nvCxnSpPr>
        <p:spPr>
          <a:xfrm flipH="1" flipV="1">
            <a:off x="3819104"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DF78B0C9-2083-C84C-8062-B2B4C653582B}"/>
              </a:ext>
            </a:extLst>
          </p:cNvPr>
          <p:cNvCxnSpPr>
            <a:stCxn id="39" idx="0"/>
            <a:endCxn id="49" idx="4"/>
          </p:cNvCxnSpPr>
          <p:nvPr/>
        </p:nvCxnSpPr>
        <p:spPr>
          <a:xfrm flipV="1">
            <a:off x="2776733" y="405722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A7477DC2-8120-754F-A893-B09AACB917F2}"/>
              </a:ext>
            </a:extLst>
          </p:cNvPr>
          <p:cNvCxnSpPr>
            <a:stCxn id="29" idx="1"/>
            <a:endCxn id="38" idx="5"/>
          </p:cNvCxnSpPr>
          <p:nvPr/>
        </p:nvCxnSpPr>
        <p:spPr>
          <a:xfrm flipH="1" flipV="1">
            <a:off x="1924010" y="4843503"/>
            <a:ext cx="757899"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14B3198E-0042-0741-83C4-C4DB143E20F6}"/>
              </a:ext>
            </a:extLst>
          </p:cNvPr>
          <p:cNvCxnSpPr>
            <a:stCxn id="28" idx="0"/>
            <a:endCxn id="38" idx="4"/>
          </p:cNvCxnSpPr>
          <p:nvPr/>
        </p:nvCxnSpPr>
        <p:spPr>
          <a:xfrm flipV="1">
            <a:off x="1829186" y="488283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2F8D65A2-8161-9A43-90F5-2690C767489C}"/>
              </a:ext>
            </a:extLst>
          </p:cNvPr>
          <p:cNvCxnSpPr>
            <a:stCxn id="38" idx="0"/>
            <a:endCxn id="48" idx="4"/>
          </p:cNvCxnSpPr>
          <p:nvPr/>
        </p:nvCxnSpPr>
        <p:spPr>
          <a:xfrm flipV="1">
            <a:off x="1829186" y="4057225"/>
            <a:ext cx="0" cy="55703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09B8A5D0-E836-C444-B3AE-FF1CC6010BA4}"/>
              </a:ext>
            </a:extLst>
          </p:cNvPr>
          <p:cNvCxnSpPr>
            <a:stCxn id="41" idx="1"/>
            <a:endCxn id="49" idx="5"/>
          </p:cNvCxnSpPr>
          <p:nvPr/>
        </p:nvCxnSpPr>
        <p:spPr>
          <a:xfrm flipH="1" flipV="1">
            <a:off x="2871557"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3F06E421-3013-C14C-8BD3-B0F9B509F143}"/>
              </a:ext>
            </a:extLst>
          </p:cNvPr>
          <p:cNvCxnSpPr>
            <a:stCxn id="40" idx="1"/>
            <a:endCxn id="48" idx="5"/>
          </p:cNvCxnSpPr>
          <p:nvPr/>
        </p:nvCxnSpPr>
        <p:spPr>
          <a:xfrm flipH="1" flipV="1">
            <a:off x="1924010" y="4017893"/>
            <a:ext cx="1705446" cy="6357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14B821C-7E6F-A148-8EEB-1CE59F03B9CD}"/>
              </a:ext>
            </a:extLst>
          </p:cNvPr>
          <p:cNvSpPr txBox="1"/>
          <p:nvPr/>
        </p:nvSpPr>
        <p:spPr>
          <a:xfrm>
            <a:off x="558801" y="1076577"/>
            <a:ext cx="10321402" cy="461665"/>
          </a:xfrm>
          <a:prstGeom prst="rect">
            <a:avLst/>
          </a:prstGeom>
          <a:noFill/>
        </p:spPr>
        <p:txBody>
          <a:bodyPr wrap="square" rtlCol="0" anchor="ctr">
            <a:spAutoFit/>
          </a:bodyPr>
          <a:lstStyle/>
          <a:p>
            <a:r>
              <a:rPr lang="en-US" altLang="ko-KR" sz="2400" dirty="0">
                <a:solidFill>
                  <a:srgbClr val="1F81D8"/>
                </a:solidFill>
                <a:latin typeface="Corbel" panose="020B0503020204020204" pitchFamily="34" charset="0"/>
                <a:cs typeface="Times New Roman" panose="02020603050405020304" pitchFamily="18" charset="0"/>
              </a:rPr>
              <a:t>Can alleviate </a:t>
            </a:r>
            <a:r>
              <a:rPr lang="en-US" altLang="ko-KR" sz="2400" dirty="0">
                <a:latin typeface="Corbel" panose="020B0503020204020204" pitchFamily="34" charset="0"/>
                <a:cs typeface="Times New Roman" panose="02020603050405020304" pitchFamily="18" charset="0"/>
              </a:rPr>
              <a:t>those problems! </a:t>
            </a:r>
            <a:endParaRPr lang="en" altLang="ko-KR" sz="1600" dirty="0">
              <a:solidFill>
                <a:srgbClr val="CC0000"/>
              </a:solidFill>
              <a:latin typeface="Corbel" panose="020B0503020204020204" pitchFamily="34" charset="0"/>
              <a:cs typeface="Times New Roman" panose="02020603050405020304" pitchFamily="18" charset="0"/>
            </a:endParaRPr>
          </a:p>
        </p:txBody>
      </p:sp>
      <p:sp>
        <p:nvSpPr>
          <p:cNvPr id="102" name="TextBox 101">
            <a:extLst>
              <a:ext uri="{FF2B5EF4-FFF2-40B4-BE49-F238E27FC236}">
                <a16:creationId xmlns:a16="http://schemas.microsoft.com/office/drawing/2014/main" id="{3E803BB9-A71F-704B-8154-D44A0F7C1A3B}"/>
              </a:ext>
            </a:extLst>
          </p:cNvPr>
          <p:cNvSpPr txBox="1"/>
          <p:nvPr/>
        </p:nvSpPr>
        <p:spPr>
          <a:xfrm>
            <a:off x="1278023" y="5829982"/>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03" name="TextBox 102">
            <a:extLst>
              <a:ext uri="{FF2B5EF4-FFF2-40B4-BE49-F238E27FC236}">
                <a16:creationId xmlns:a16="http://schemas.microsoft.com/office/drawing/2014/main" id="{84BCEA77-B94C-9341-BC7D-0EEA4A2807CA}"/>
              </a:ext>
            </a:extLst>
          </p:cNvPr>
          <p:cNvSpPr txBox="1"/>
          <p:nvPr/>
        </p:nvSpPr>
        <p:spPr>
          <a:xfrm>
            <a:off x="2230352" y="5832112"/>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04" name="TextBox 103">
            <a:extLst>
              <a:ext uri="{FF2B5EF4-FFF2-40B4-BE49-F238E27FC236}">
                <a16:creationId xmlns:a16="http://schemas.microsoft.com/office/drawing/2014/main" id="{24218541-E121-7A42-B73F-1BBC00DF7473}"/>
              </a:ext>
            </a:extLst>
          </p:cNvPr>
          <p:cNvSpPr txBox="1"/>
          <p:nvPr/>
        </p:nvSpPr>
        <p:spPr>
          <a:xfrm>
            <a:off x="3205269" y="5827852"/>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06" name="TextBox 105">
            <a:extLst>
              <a:ext uri="{FF2B5EF4-FFF2-40B4-BE49-F238E27FC236}">
                <a16:creationId xmlns:a16="http://schemas.microsoft.com/office/drawing/2014/main" id="{8C608D41-8339-2548-8044-D6A04734C339}"/>
              </a:ext>
            </a:extLst>
          </p:cNvPr>
          <p:cNvSpPr txBox="1"/>
          <p:nvPr/>
        </p:nvSpPr>
        <p:spPr>
          <a:xfrm>
            <a:off x="4157598" y="5829982"/>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08" name="TextBox 107">
            <a:extLst>
              <a:ext uri="{FF2B5EF4-FFF2-40B4-BE49-F238E27FC236}">
                <a16:creationId xmlns:a16="http://schemas.microsoft.com/office/drawing/2014/main" id="{FBB46F4D-EADA-FF4D-980A-5A8C1BFC0606}"/>
              </a:ext>
            </a:extLst>
          </p:cNvPr>
          <p:cNvSpPr txBox="1"/>
          <p:nvPr/>
        </p:nvSpPr>
        <p:spPr>
          <a:xfrm>
            <a:off x="5076448" y="582033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10" name="TextBox 109">
            <a:extLst>
              <a:ext uri="{FF2B5EF4-FFF2-40B4-BE49-F238E27FC236}">
                <a16:creationId xmlns:a16="http://schemas.microsoft.com/office/drawing/2014/main" id="{5461218C-4FA7-264B-BCCB-4189C9FF23F1}"/>
              </a:ext>
            </a:extLst>
          </p:cNvPr>
          <p:cNvSpPr txBox="1"/>
          <p:nvPr/>
        </p:nvSpPr>
        <p:spPr>
          <a:xfrm>
            <a:off x="6028777" y="582246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12" name="TextBox 111">
            <a:extLst>
              <a:ext uri="{FF2B5EF4-FFF2-40B4-BE49-F238E27FC236}">
                <a16:creationId xmlns:a16="http://schemas.microsoft.com/office/drawing/2014/main" id="{0D6985C6-EE88-A943-9FAF-56C46D43F96C}"/>
              </a:ext>
            </a:extLst>
          </p:cNvPr>
          <p:cNvSpPr txBox="1"/>
          <p:nvPr/>
        </p:nvSpPr>
        <p:spPr>
          <a:xfrm>
            <a:off x="7003694" y="581820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14" name="TextBox 113">
            <a:extLst>
              <a:ext uri="{FF2B5EF4-FFF2-40B4-BE49-F238E27FC236}">
                <a16:creationId xmlns:a16="http://schemas.microsoft.com/office/drawing/2014/main" id="{69EE550D-7DAB-3544-B6C7-E24A691B224B}"/>
              </a:ext>
            </a:extLst>
          </p:cNvPr>
          <p:cNvSpPr txBox="1"/>
          <p:nvPr/>
        </p:nvSpPr>
        <p:spPr>
          <a:xfrm>
            <a:off x="7956023" y="582033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16" name="TextBox 115">
            <a:extLst>
              <a:ext uri="{FF2B5EF4-FFF2-40B4-BE49-F238E27FC236}">
                <a16:creationId xmlns:a16="http://schemas.microsoft.com/office/drawing/2014/main" id="{0A73B30A-99AA-CF40-9907-801F9FD84029}"/>
              </a:ext>
            </a:extLst>
          </p:cNvPr>
          <p:cNvSpPr txBox="1"/>
          <p:nvPr/>
        </p:nvSpPr>
        <p:spPr>
          <a:xfrm>
            <a:off x="8908352" y="581820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18" name="TextBox 117">
            <a:extLst>
              <a:ext uri="{FF2B5EF4-FFF2-40B4-BE49-F238E27FC236}">
                <a16:creationId xmlns:a16="http://schemas.microsoft.com/office/drawing/2014/main" id="{B08265BC-3A0C-E74F-8502-CD1B7D01745D}"/>
              </a:ext>
            </a:extLst>
          </p:cNvPr>
          <p:cNvSpPr txBox="1"/>
          <p:nvPr/>
        </p:nvSpPr>
        <p:spPr>
          <a:xfrm>
            <a:off x="9860681" y="5820336"/>
            <a:ext cx="1053296" cy="307777"/>
          </a:xfrm>
          <a:prstGeom prst="rect">
            <a:avLst/>
          </a:prstGeom>
          <a:noFill/>
        </p:spPr>
        <p:txBody>
          <a:bodyPr wrap="square" rtlCol="0">
            <a:spAutoFit/>
          </a:bodyPr>
          <a:lstStyle/>
          <a:p>
            <a:pPr algn="ctr"/>
            <a:r>
              <a:rPr kumimoji="1" lang="en-US" altLang="ko-KR" sz="1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22" name="텍스트 상자 6">
            <a:extLst>
              <a:ext uri="{FF2B5EF4-FFF2-40B4-BE49-F238E27FC236}">
                <a16:creationId xmlns:a16="http://schemas.microsoft.com/office/drawing/2014/main" id="{E5F73018-FD11-4149-ACB3-D202190E7776}"/>
              </a:ext>
            </a:extLst>
          </p:cNvPr>
          <p:cNvSpPr txBox="1"/>
          <p:nvPr/>
        </p:nvSpPr>
        <p:spPr>
          <a:xfrm>
            <a:off x="46994" y="6496091"/>
            <a:ext cx="6810647" cy="338554"/>
          </a:xfrm>
          <a:prstGeom prst="rect">
            <a:avLst/>
          </a:prstGeom>
          <a:noFill/>
        </p:spPr>
        <p:txBody>
          <a:bodyPr wrap="none" rtlCol="0">
            <a:spAutoFit/>
          </a:bodyPr>
          <a:lstStyle/>
          <a:p>
            <a:r>
              <a:rPr kumimoji="1" lang="en-US" altLang="ko-KR" sz="1600" dirty="0">
                <a:latin typeface="Corbel" panose="020B0503020204020204" pitchFamily="34" charset="0"/>
                <a:ea typeface="Lato" panose="020F0502020204030203" pitchFamily="34" charset="0"/>
                <a:cs typeface="Lato" panose="020F0502020204030203" pitchFamily="34" charset="0"/>
              </a:rPr>
              <a:t>[1] Yu et al., </a:t>
            </a:r>
            <a:r>
              <a:rPr kumimoji="1" lang="en-US" altLang="ko-KR" sz="1600" i="1" dirty="0">
                <a:latin typeface="Corbel" panose="020B0503020204020204" pitchFamily="34" charset="0"/>
                <a:ea typeface="Lato" panose="020F0502020204030203" pitchFamily="34" charset="0"/>
                <a:cs typeface="Lato" panose="020F0502020204030203" pitchFamily="34" charset="0"/>
              </a:rPr>
              <a:t>Multi-scale Context Aggregation by Dilated Convolutions</a:t>
            </a:r>
            <a:r>
              <a:rPr kumimoji="1" lang="en-US" altLang="ko-KR" sz="1600" dirty="0">
                <a:latin typeface="Corbel" panose="020B0503020204020204" pitchFamily="34" charset="0"/>
                <a:ea typeface="Lato" panose="020F0502020204030203" pitchFamily="34" charset="0"/>
                <a:cs typeface="Lato" panose="020F0502020204030203" pitchFamily="34" charset="0"/>
              </a:rPr>
              <a:t>, ICLR, 2016</a:t>
            </a:r>
            <a:endParaRPr kumimoji="1" lang="ko-KR" altLang="en-US" sz="1600" dirty="0">
              <a:latin typeface="Corbel" panose="020B0503020204020204" pitchFamily="34" charset="0"/>
              <a:ea typeface="Helvetica Neue" charset="0"/>
              <a:cs typeface="Lato" panose="020F0502020204030203" pitchFamily="34" charset="0"/>
            </a:endParaRPr>
          </a:p>
        </p:txBody>
      </p:sp>
    </p:spTree>
    <p:extLst>
      <p:ext uri="{BB962C8B-B14F-4D97-AF65-F5344CB8AC3E}">
        <p14:creationId xmlns:p14="http://schemas.microsoft.com/office/powerpoint/2010/main" val="405810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0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1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1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1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1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2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2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2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3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3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3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4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4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animBg="1"/>
      <p:bldP spid="57" grpId="0"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4DF05F-6F2B-B24D-A223-A68981BB5B7C}"/>
              </a:ext>
            </a:extLst>
          </p:cNvPr>
          <p:cNvSpPr txBox="1"/>
          <p:nvPr/>
        </p:nvSpPr>
        <p:spPr>
          <a:xfrm>
            <a:off x="4520962" y="3496900"/>
            <a:ext cx="3150076" cy="461665"/>
          </a:xfrm>
          <a:prstGeom prst="rect">
            <a:avLst/>
          </a:prstGeom>
          <a:noFill/>
        </p:spPr>
        <p:txBody>
          <a:bodyPr wrap="square" rtlCol="0" anchor="ctr">
            <a:spAutoFit/>
          </a:bodyPr>
          <a:lstStyle/>
          <a:p>
            <a:pPr algn="ctr"/>
            <a:r>
              <a:rPr lang="en-US" altLang="ko-KR" sz="2400" dirty="0">
                <a:latin typeface="Corbel" panose="020B0503020204020204" pitchFamily="34" charset="0"/>
                <a:cs typeface="Times New Roman" panose="02020603050405020304" pitchFamily="18" charset="0"/>
              </a:rPr>
              <a:t>Overall Architecture</a:t>
            </a:r>
            <a:endParaRPr lang="en" altLang="ko-KR" sz="1600" dirty="0">
              <a:solidFill>
                <a:srgbClr val="CC0000"/>
              </a:solidFill>
              <a:latin typeface="Corbel" panose="020B0503020204020204" pitchFamily="34" charset="0"/>
              <a:cs typeface="Times New Roman" panose="02020603050405020304" pitchFamily="18" charset="0"/>
            </a:endParaRPr>
          </a:p>
        </p:txBody>
      </p:sp>
      <p:sp>
        <p:nvSpPr>
          <p:cNvPr id="4" name="제목 1">
            <a:extLst>
              <a:ext uri="{FF2B5EF4-FFF2-40B4-BE49-F238E27FC236}">
                <a16:creationId xmlns:a16="http://schemas.microsoft.com/office/drawing/2014/main" id="{1A10094B-83C2-CA47-A506-8381268DBDC4}"/>
              </a:ext>
            </a:extLst>
          </p:cNvPr>
          <p:cNvSpPr txBox="1">
            <a:spLocks/>
          </p:cNvSpPr>
          <p:nvPr/>
        </p:nvSpPr>
        <p:spPr>
          <a:xfrm>
            <a:off x="1820491" y="2720064"/>
            <a:ext cx="8551019" cy="100766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Tree>
    <p:extLst>
      <p:ext uri="{BB962C8B-B14F-4D97-AF65-F5344CB8AC3E}">
        <p14:creationId xmlns:p14="http://schemas.microsoft.com/office/powerpoint/2010/main" val="3141434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664BC435-9AE0-9443-A61C-EC42A8F7CFBA}"/>
              </a:ext>
            </a:extLst>
          </p:cNvPr>
          <p:cNvSpPr txBox="1"/>
          <p:nvPr/>
        </p:nvSpPr>
        <p:spPr>
          <a:xfrm>
            <a:off x="362245" y="914207"/>
            <a:ext cx="4355034" cy="461665"/>
          </a:xfrm>
          <a:prstGeom prst="rect">
            <a:avLst/>
          </a:prstGeom>
          <a:noFill/>
        </p:spPr>
        <p:txBody>
          <a:bodyPr wrap="square" rtlCol="0" anchor="ctr">
            <a:spAutoFit/>
          </a:bodyPr>
          <a:lstStyle/>
          <a:p>
            <a:r>
              <a:rPr lang="en-US" altLang="ko-KR" sz="2400" dirty="0">
                <a:latin typeface="Corbel" panose="020B0503020204020204" pitchFamily="34" charset="0"/>
                <a:cs typeface="Times New Roman" panose="02020603050405020304" pitchFamily="18" charset="0"/>
              </a:rPr>
              <a:t>Overall Architecture</a:t>
            </a:r>
            <a:endParaRPr lang="en" altLang="ko-KR" sz="1600" dirty="0">
              <a:solidFill>
                <a:srgbClr val="CC0000"/>
              </a:solidFill>
              <a:latin typeface="Corbel" panose="020B0503020204020204" pitchFamily="34" charset="0"/>
              <a:cs typeface="Times New Roman" panose="02020603050405020304" pitchFamily="18" charset="0"/>
            </a:endParaRPr>
          </a:p>
        </p:txBody>
      </p:sp>
      <p:pic>
        <p:nvPicPr>
          <p:cNvPr id="9" name="그림 8">
            <a:extLst>
              <a:ext uri="{FF2B5EF4-FFF2-40B4-BE49-F238E27FC236}">
                <a16:creationId xmlns:a16="http://schemas.microsoft.com/office/drawing/2014/main" id="{85DC45A0-0575-0D42-92F3-0787DA966072}"/>
              </a:ext>
            </a:extLst>
          </p:cNvPr>
          <p:cNvPicPr>
            <a:picLocks noChangeAspect="1"/>
          </p:cNvPicPr>
          <p:nvPr/>
        </p:nvPicPr>
        <p:blipFill>
          <a:blip r:embed="rId3"/>
          <a:stretch>
            <a:fillRect/>
          </a:stretch>
        </p:blipFill>
        <p:spPr>
          <a:xfrm>
            <a:off x="972796" y="1533914"/>
            <a:ext cx="10246407" cy="4835023"/>
          </a:xfrm>
          <a:prstGeom prst="rect">
            <a:avLst/>
          </a:prstGeom>
        </p:spPr>
      </p:pic>
      <p:sp>
        <p:nvSpPr>
          <p:cNvPr id="12" name="제목 1">
            <a:extLst>
              <a:ext uri="{FF2B5EF4-FFF2-40B4-BE49-F238E27FC236}">
                <a16:creationId xmlns:a16="http://schemas.microsoft.com/office/drawing/2014/main" id="{23849BE4-EB63-EE46-A634-AFCEE20715D9}"/>
              </a:ext>
            </a:extLst>
          </p:cNvPr>
          <p:cNvSpPr txBox="1">
            <a:spLocks/>
          </p:cNvSpPr>
          <p:nvPr/>
        </p:nvSpPr>
        <p:spPr>
          <a:xfrm>
            <a:off x="362245" y="243477"/>
            <a:ext cx="11235802" cy="100766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 name="직사각형 4">
            <a:extLst>
              <a:ext uri="{FF2B5EF4-FFF2-40B4-BE49-F238E27FC236}">
                <a16:creationId xmlns:a16="http://schemas.microsoft.com/office/drawing/2014/main" id="{A7E2CCF1-97C0-6246-ACE8-D10C55D1BEC2}"/>
              </a:ext>
            </a:extLst>
          </p:cNvPr>
          <p:cNvSpPr/>
          <p:nvPr/>
        </p:nvSpPr>
        <p:spPr>
          <a:xfrm>
            <a:off x="1951074" y="5849033"/>
            <a:ext cx="4072270" cy="225257"/>
          </a:xfrm>
          <a:prstGeom prst="rect">
            <a:avLst/>
          </a:prstGeom>
          <a:solidFill>
            <a:srgbClr val="688A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직사각형 5">
            <a:extLst>
              <a:ext uri="{FF2B5EF4-FFF2-40B4-BE49-F238E27FC236}">
                <a16:creationId xmlns:a16="http://schemas.microsoft.com/office/drawing/2014/main" id="{C706E73A-5106-5E49-8C95-ADA9A3B4A795}"/>
              </a:ext>
            </a:extLst>
          </p:cNvPr>
          <p:cNvSpPr/>
          <p:nvPr/>
        </p:nvSpPr>
        <p:spPr>
          <a:xfrm>
            <a:off x="1951075" y="6090222"/>
            <a:ext cx="4072270" cy="461665"/>
          </a:xfrm>
          <a:prstGeom prst="rect">
            <a:avLst/>
          </a:prstGeom>
          <a:solidFill>
            <a:schemeClr val="bg1"/>
          </a:solidFill>
        </p:spPr>
        <p:txBody>
          <a:bodyPr wrap="square">
            <a:spAutoFit/>
          </a:bodyPr>
          <a:lstStyle/>
          <a:p>
            <a:pPr algn="ctr"/>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Source Text</a:t>
            </a:r>
            <a:endParaRPr lang="ko-KR" altLang="en-US" sz="2400" dirty="0"/>
          </a:p>
        </p:txBody>
      </p:sp>
      <p:sp>
        <p:nvSpPr>
          <p:cNvPr id="7" name="직사각형 6">
            <a:extLst>
              <a:ext uri="{FF2B5EF4-FFF2-40B4-BE49-F238E27FC236}">
                <a16:creationId xmlns:a16="http://schemas.microsoft.com/office/drawing/2014/main" id="{486046BA-C1DB-014E-B125-757665B5F1E8}"/>
              </a:ext>
            </a:extLst>
          </p:cNvPr>
          <p:cNvSpPr/>
          <p:nvPr/>
        </p:nvSpPr>
        <p:spPr>
          <a:xfrm>
            <a:off x="7667061" y="5849032"/>
            <a:ext cx="2712468" cy="225257"/>
          </a:xfrm>
          <a:prstGeom prst="rect">
            <a:avLst/>
          </a:prstGeom>
          <a:solidFill>
            <a:srgbClr val="CC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 name="직사각형 7">
            <a:extLst>
              <a:ext uri="{FF2B5EF4-FFF2-40B4-BE49-F238E27FC236}">
                <a16:creationId xmlns:a16="http://schemas.microsoft.com/office/drawing/2014/main" id="{8FC9CD70-BFE7-264A-BF42-584D999F4ED5}"/>
              </a:ext>
            </a:extLst>
          </p:cNvPr>
          <p:cNvSpPr/>
          <p:nvPr/>
        </p:nvSpPr>
        <p:spPr>
          <a:xfrm>
            <a:off x="7667062" y="6090221"/>
            <a:ext cx="2712468" cy="461665"/>
          </a:xfrm>
          <a:prstGeom prst="rect">
            <a:avLst/>
          </a:prstGeom>
          <a:solidFill>
            <a:schemeClr val="bg1"/>
          </a:solidFill>
        </p:spPr>
        <p:txBody>
          <a:bodyPr wrap="square">
            <a:spAutoFit/>
          </a:bodyPr>
          <a:lstStyle/>
          <a:p>
            <a:pPr algn="ctr"/>
            <a:r>
              <a:rPr kumimoji="1" lang="en-US" altLang="ko-KR" sz="2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Summary</a:t>
            </a:r>
            <a:endParaRPr lang="ko-KR" altLang="en-US" sz="2400" dirty="0"/>
          </a:p>
        </p:txBody>
      </p:sp>
    </p:spTree>
    <p:extLst>
      <p:ext uri="{BB962C8B-B14F-4D97-AF65-F5344CB8AC3E}">
        <p14:creationId xmlns:p14="http://schemas.microsoft.com/office/powerpoint/2010/main" val="391464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CC6B3325-B92F-A24B-BEBF-D8CC71ACF53A}"/>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6782036" cy="1446550"/>
          </a:xfrm>
          <a:prstGeom prst="rect">
            <a:avLst/>
          </a:prstGeom>
          <a:noFill/>
        </p:spPr>
        <p:txBody>
          <a:bodyPr wrap="square" rtlCol="0" anchor="ctr">
            <a:spAutoFit/>
          </a:bodyPr>
          <a:lstStyle/>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4.  Sequence generation w/o RNN</a:t>
            </a:r>
          </a:p>
        </p:txBody>
      </p:sp>
    </p:spTree>
    <p:extLst>
      <p:ext uri="{BB962C8B-B14F-4D97-AF65-F5344CB8AC3E}">
        <p14:creationId xmlns:p14="http://schemas.microsoft.com/office/powerpoint/2010/main" val="524923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CC6B3325-B92F-A24B-BEBF-D8CC71ACF53A}"/>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13" name="자유형 12">
            <a:extLst>
              <a:ext uri="{FF2B5EF4-FFF2-40B4-BE49-F238E27FC236}">
                <a16:creationId xmlns:a16="http://schemas.microsoft.com/office/drawing/2014/main" id="{5E6EAD06-CBA5-D748-989D-AA69478D63D6}"/>
              </a:ext>
            </a:extLst>
          </p:cNvPr>
          <p:cNvSpPr/>
          <p:nvPr/>
        </p:nvSpPr>
        <p:spPr>
          <a:xfrm>
            <a:off x="3606325" y="2553558"/>
            <a:ext cx="8466034" cy="4197620"/>
          </a:xfrm>
          <a:custGeom>
            <a:avLst/>
            <a:gdLst>
              <a:gd name="connsiteX0" fmla="*/ 940038 w 8466034"/>
              <a:gd name="connsiteY0" fmla="*/ 1642427 h 4197620"/>
              <a:gd name="connsiteX1" fmla="*/ 880217 w 8466034"/>
              <a:gd name="connsiteY1" fmla="*/ 2556827 h 4197620"/>
              <a:gd name="connsiteX2" fmla="*/ 717847 w 8466034"/>
              <a:gd name="connsiteY2" fmla="*/ 3907063 h 4197620"/>
              <a:gd name="connsiteX3" fmla="*/ 4238714 w 8466034"/>
              <a:gd name="connsiteY3" fmla="*/ 3907063 h 4197620"/>
              <a:gd name="connsiteX4" fmla="*/ 4238714 w 8466034"/>
              <a:gd name="connsiteY4" fmla="*/ 1642427 h 4197620"/>
              <a:gd name="connsiteX5" fmla="*/ 0 w 8466034"/>
              <a:gd name="connsiteY5" fmla="*/ 0 h 4197620"/>
              <a:gd name="connsiteX6" fmla="*/ 8466034 w 8466034"/>
              <a:gd name="connsiteY6" fmla="*/ 0 h 4197620"/>
              <a:gd name="connsiteX7" fmla="*/ 8466034 w 8466034"/>
              <a:gd name="connsiteY7" fmla="*/ 4197620 h 4197620"/>
              <a:gd name="connsiteX8" fmla="*/ 0 w 8466034"/>
              <a:gd name="connsiteY8" fmla="*/ 4197620 h 419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66034" h="4197620">
                <a:moveTo>
                  <a:pt x="940038" y="1642427"/>
                </a:moveTo>
                <a:lnTo>
                  <a:pt x="880217" y="2556827"/>
                </a:lnTo>
                <a:lnTo>
                  <a:pt x="717847" y="3907063"/>
                </a:lnTo>
                <a:lnTo>
                  <a:pt x="4238714" y="3907063"/>
                </a:lnTo>
                <a:lnTo>
                  <a:pt x="4238714" y="1642427"/>
                </a:lnTo>
                <a:close/>
                <a:moveTo>
                  <a:pt x="0" y="0"/>
                </a:moveTo>
                <a:lnTo>
                  <a:pt x="8466034" y="0"/>
                </a:lnTo>
                <a:lnTo>
                  <a:pt x="8466034" y="4197620"/>
                </a:lnTo>
                <a:lnTo>
                  <a:pt x="0" y="419762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6782036" cy="1446550"/>
          </a:xfrm>
          <a:prstGeom prst="rect">
            <a:avLst/>
          </a:prstGeom>
          <a:noFill/>
        </p:spPr>
        <p:txBody>
          <a:bodyPr wrap="square" rtlCol="0" anchor="ctr">
            <a:spAutoFit/>
          </a:bodyPr>
          <a:lstStyle/>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bg1">
                    <a:lumMod val="6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bg1">
                    <a:lumMod val="6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bg1">
                    <a:lumMod val="65000"/>
                  </a:schemeClr>
                </a:solidFill>
                <a:latin typeface="Corbel" panose="020B0503020204020204" pitchFamily="34" charset="0"/>
                <a:cs typeface="Times New Roman" panose="02020603050405020304" pitchFamily="18" charset="0"/>
              </a:rPr>
              <a:t>4.  Sequence generation w/o RNN</a:t>
            </a:r>
          </a:p>
        </p:txBody>
      </p:sp>
      <p:sp>
        <p:nvSpPr>
          <p:cNvPr id="14" name="TextBox 13">
            <a:extLst>
              <a:ext uri="{FF2B5EF4-FFF2-40B4-BE49-F238E27FC236}">
                <a16:creationId xmlns:a16="http://schemas.microsoft.com/office/drawing/2014/main" id="{17C679D2-EF30-044C-9603-95CC6932780F}"/>
              </a:ext>
            </a:extLst>
          </p:cNvPr>
          <p:cNvSpPr txBox="1"/>
          <p:nvPr/>
        </p:nvSpPr>
        <p:spPr>
          <a:xfrm>
            <a:off x="645548" y="5006382"/>
            <a:ext cx="3480776" cy="461665"/>
          </a:xfrm>
          <a:prstGeom prst="rect">
            <a:avLst/>
          </a:prstGeom>
          <a:noFill/>
        </p:spPr>
        <p:txBody>
          <a:bodyPr wrap="square" rtlCol="0">
            <a:spAutoFit/>
          </a:bodyPr>
          <a:lstStyle/>
          <a:p>
            <a:pPr algn="r"/>
            <a:r>
              <a:rPr kumimoji="1" lang="en-US" altLang="ko-KR" sz="2400" b="1" dirty="0">
                <a:latin typeface="Corbel" panose="020B0503020204020204" pitchFamily="34" charset="0"/>
                <a:ea typeface="SpoqaHanSans" panose="020B0500000000000000" pitchFamily="34" charset="-128"/>
              </a:rPr>
              <a:t>9</a:t>
            </a:r>
            <a:r>
              <a:rPr kumimoji="1" lang="en-US" altLang="ko-KR" sz="2000" dirty="0">
                <a:latin typeface="Corbel" panose="020B0503020204020204" pitchFamily="34" charset="0"/>
                <a:ea typeface="SpoqaHanSans" panose="020B0500000000000000" pitchFamily="34" charset="-128"/>
              </a:rPr>
              <a:t> convolutional layers</a:t>
            </a:r>
            <a:endParaRPr kumimoji="1" lang="ko-KR" altLang="en-US" dirty="0">
              <a:latin typeface="SpoqaHanSans" panose="020B0500000000000000" pitchFamily="34" charset="-128"/>
              <a:ea typeface="SpoqaHanSans" panose="020B0500000000000000" pitchFamily="34" charset="-128"/>
            </a:endParaRPr>
          </a:p>
        </p:txBody>
      </p:sp>
    </p:spTree>
    <p:extLst>
      <p:ext uri="{BB962C8B-B14F-4D97-AF65-F5344CB8AC3E}">
        <p14:creationId xmlns:p14="http://schemas.microsoft.com/office/powerpoint/2010/main" val="3244698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CC6B3325-B92F-A24B-BEBF-D8CC71ACF53A}"/>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13" name="자유형 12">
            <a:extLst>
              <a:ext uri="{FF2B5EF4-FFF2-40B4-BE49-F238E27FC236}">
                <a16:creationId xmlns:a16="http://schemas.microsoft.com/office/drawing/2014/main" id="{5E6EAD06-CBA5-D748-989D-AA69478D63D6}"/>
              </a:ext>
            </a:extLst>
          </p:cNvPr>
          <p:cNvSpPr/>
          <p:nvPr/>
        </p:nvSpPr>
        <p:spPr>
          <a:xfrm>
            <a:off x="3606325" y="2553558"/>
            <a:ext cx="8466034" cy="4197620"/>
          </a:xfrm>
          <a:custGeom>
            <a:avLst/>
            <a:gdLst>
              <a:gd name="connsiteX0" fmla="*/ 940038 w 8466034"/>
              <a:gd name="connsiteY0" fmla="*/ 1642427 h 4197620"/>
              <a:gd name="connsiteX1" fmla="*/ 880217 w 8466034"/>
              <a:gd name="connsiteY1" fmla="*/ 2556827 h 4197620"/>
              <a:gd name="connsiteX2" fmla="*/ 717847 w 8466034"/>
              <a:gd name="connsiteY2" fmla="*/ 3907063 h 4197620"/>
              <a:gd name="connsiteX3" fmla="*/ 4238714 w 8466034"/>
              <a:gd name="connsiteY3" fmla="*/ 3907063 h 4197620"/>
              <a:gd name="connsiteX4" fmla="*/ 4238714 w 8466034"/>
              <a:gd name="connsiteY4" fmla="*/ 1642427 h 4197620"/>
              <a:gd name="connsiteX5" fmla="*/ 0 w 8466034"/>
              <a:gd name="connsiteY5" fmla="*/ 0 h 4197620"/>
              <a:gd name="connsiteX6" fmla="*/ 8466034 w 8466034"/>
              <a:gd name="connsiteY6" fmla="*/ 0 h 4197620"/>
              <a:gd name="connsiteX7" fmla="*/ 8466034 w 8466034"/>
              <a:gd name="connsiteY7" fmla="*/ 4197620 h 4197620"/>
              <a:gd name="connsiteX8" fmla="*/ 0 w 8466034"/>
              <a:gd name="connsiteY8" fmla="*/ 4197620 h 419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66034" h="4197620">
                <a:moveTo>
                  <a:pt x="940038" y="1642427"/>
                </a:moveTo>
                <a:lnTo>
                  <a:pt x="880217" y="2556827"/>
                </a:lnTo>
                <a:lnTo>
                  <a:pt x="717847" y="3907063"/>
                </a:lnTo>
                <a:lnTo>
                  <a:pt x="4238714" y="3907063"/>
                </a:lnTo>
                <a:lnTo>
                  <a:pt x="4238714" y="1642427"/>
                </a:lnTo>
                <a:close/>
                <a:moveTo>
                  <a:pt x="0" y="0"/>
                </a:moveTo>
                <a:lnTo>
                  <a:pt x="8466034" y="0"/>
                </a:lnTo>
                <a:lnTo>
                  <a:pt x="8466034" y="4197620"/>
                </a:lnTo>
                <a:lnTo>
                  <a:pt x="0" y="419762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6782036" cy="1446550"/>
          </a:xfrm>
          <a:prstGeom prst="rect">
            <a:avLst/>
          </a:prstGeom>
          <a:noFill/>
        </p:spPr>
        <p:txBody>
          <a:bodyPr wrap="square" rtlCol="0" anchor="ctr">
            <a:spAutoFit/>
          </a:bodyPr>
          <a:lstStyle/>
          <a:p>
            <a:r>
              <a:rPr lang="en" altLang="ko-KR" sz="2200" dirty="0">
                <a:solidFill>
                  <a:schemeClr val="bg1">
                    <a:lumMod val="6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bg1">
                    <a:lumMod val="6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bg1">
                    <a:lumMod val="65000"/>
                  </a:schemeClr>
                </a:solidFill>
                <a:latin typeface="Corbel" panose="020B0503020204020204" pitchFamily="34" charset="0"/>
                <a:cs typeface="Times New Roman" panose="02020603050405020304" pitchFamily="18" charset="0"/>
              </a:rPr>
              <a:t>4.  Sequence generation w/o RNN</a:t>
            </a:r>
          </a:p>
        </p:txBody>
      </p:sp>
      <p:sp>
        <p:nvSpPr>
          <p:cNvPr id="7" name="직사각형 6">
            <a:extLst>
              <a:ext uri="{FF2B5EF4-FFF2-40B4-BE49-F238E27FC236}">
                <a16:creationId xmlns:a16="http://schemas.microsoft.com/office/drawing/2014/main" id="{08056F41-91E6-CB4B-AAB5-A96CBB99BA4A}"/>
              </a:ext>
            </a:extLst>
          </p:cNvPr>
          <p:cNvSpPr/>
          <p:nvPr/>
        </p:nvSpPr>
        <p:spPr>
          <a:xfrm>
            <a:off x="829031" y="3512321"/>
            <a:ext cx="2310508" cy="2768837"/>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6" name="그룹 5">
            <a:extLst>
              <a:ext uri="{FF2B5EF4-FFF2-40B4-BE49-F238E27FC236}">
                <a16:creationId xmlns:a16="http://schemas.microsoft.com/office/drawing/2014/main" id="{FDA11683-4E6F-3642-93C4-6EB9131A20F5}"/>
              </a:ext>
            </a:extLst>
          </p:cNvPr>
          <p:cNvGrpSpPr/>
          <p:nvPr/>
        </p:nvGrpSpPr>
        <p:grpSpPr>
          <a:xfrm>
            <a:off x="1048521" y="3635276"/>
            <a:ext cx="1871528" cy="2488742"/>
            <a:chOff x="1131411" y="3550765"/>
            <a:chExt cx="1950864" cy="2594242"/>
          </a:xfrm>
        </p:grpSpPr>
        <p:pic>
          <p:nvPicPr>
            <p:cNvPr id="4" name="그림 3">
              <a:extLst>
                <a:ext uri="{FF2B5EF4-FFF2-40B4-BE49-F238E27FC236}">
                  <a16:creationId xmlns:a16="http://schemas.microsoft.com/office/drawing/2014/main" id="{0A8341AC-EFB0-D34A-B7F4-C8933CE41A8F}"/>
                </a:ext>
              </a:extLst>
            </p:cNvPr>
            <p:cNvPicPr>
              <a:picLocks noChangeAspect="1"/>
            </p:cNvPicPr>
            <p:nvPr/>
          </p:nvPicPr>
          <p:blipFill rotWithShape="1">
            <a:blip r:embed="rId4"/>
            <a:srcRect l="43" r="54519"/>
            <a:stretch/>
          </p:blipFill>
          <p:spPr>
            <a:xfrm>
              <a:off x="1131411" y="3550765"/>
              <a:ext cx="1950864" cy="2594242"/>
            </a:xfrm>
            <a:prstGeom prst="rect">
              <a:avLst/>
            </a:prstGeom>
          </p:spPr>
        </p:pic>
        <p:sp>
          <p:nvSpPr>
            <p:cNvPr id="5" name="직사각형 4">
              <a:extLst>
                <a:ext uri="{FF2B5EF4-FFF2-40B4-BE49-F238E27FC236}">
                  <a16:creationId xmlns:a16="http://schemas.microsoft.com/office/drawing/2014/main" id="{4EDCC2E5-1B83-7E4B-BDA2-BA1AD55473AF}"/>
                </a:ext>
              </a:extLst>
            </p:cNvPr>
            <p:cNvSpPr/>
            <p:nvPr/>
          </p:nvSpPr>
          <p:spPr>
            <a:xfrm>
              <a:off x="1256232" y="3606325"/>
              <a:ext cx="333286" cy="28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cxnSp>
        <p:nvCxnSpPr>
          <p:cNvPr id="10" name="직선 연결선[R] 9">
            <a:extLst>
              <a:ext uri="{FF2B5EF4-FFF2-40B4-BE49-F238E27FC236}">
                <a16:creationId xmlns:a16="http://schemas.microsoft.com/office/drawing/2014/main" id="{7BBE5B0B-740C-8D41-8061-EE6B31231BD2}"/>
              </a:ext>
            </a:extLst>
          </p:cNvPr>
          <p:cNvCxnSpPr>
            <a:cxnSpLocks/>
          </p:cNvCxnSpPr>
          <p:nvPr/>
        </p:nvCxnSpPr>
        <p:spPr>
          <a:xfrm>
            <a:off x="3139538" y="3512321"/>
            <a:ext cx="1509374" cy="117327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R] 14">
            <a:extLst>
              <a:ext uri="{FF2B5EF4-FFF2-40B4-BE49-F238E27FC236}">
                <a16:creationId xmlns:a16="http://schemas.microsoft.com/office/drawing/2014/main" id="{1D7C60F2-B159-6F40-991F-E71EF81A1E36}"/>
              </a:ext>
            </a:extLst>
          </p:cNvPr>
          <p:cNvCxnSpPr>
            <a:cxnSpLocks/>
          </p:cNvCxnSpPr>
          <p:nvPr/>
        </p:nvCxnSpPr>
        <p:spPr>
          <a:xfrm flipV="1">
            <a:off x="3139538" y="4803325"/>
            <a:ext cx="1509374" cy="1477834"/>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F447DC8F-0309-C64A-8DCB-9A8C067225D3}"/>
              </a:ext>
            </a:extLst>
          </p:cNvPr>
          <p:cNvSpPr/>
          <p:nvPr/>
        </p:nvSpPr>
        <p:spPr>
          <a:xfrm>
            <a:off x="766120" y="6318621"/>
            <a:ext cx="1872565" cy="338554"/>
          </a:xfrm>
          <a:prstGeom prst="rect">
            <a:avLst/>
          </a:prstGeom>
        </p:spPr>
        <p:txBody>
          <a:bodyPr wrap="none">
            <a:spAutoFit/>
          </a:bodyPr>
          <a:lstStyle/>
          <a:p>
            <a:pPr algn="ctr"/>
            <a:r>
              <a:rPr kumimoji="1" lang="en-US" altLang="ko-KR" sz="1600" dirty="0">
                <a:latin typeface="Corbel" panose="020B0503020204020204" pitchFamily="34" charset="0"/>
                <a:ea typeface="Lato" panose="020F0502020204030203" pitchFamily="34" charset="0"/>
                <a:cs typeface="Lato" panose="020F0502020204030203" pitchFamily="34" charset="0"/>
              </a:rPr>
              <a:t>[Gehring et al. 2017]</a:t>
            </a:r>
            <a:endParaRPr kumimoji="1" lang="ko-KR" altLang="en-US" sz="1600" dirty="0">
              <a:latin typeface="Corbel" panose="020B0503020204020204" pitchFamily="34" charset="0"/>
              <a:ea typeface="Helvetica Neue" charset="0"/>
              <a:cs typeface="Lato" panose="020F0502020204030203" pitchFamily="34" charset="0"/>
            </a:endParaRPr>
          </a:p>
        </p:txBody>
      </p:sp>
      <p:sp>
        <p:nvSpPr>
          <p:cNvPr id="20" name="직사각형 19">
            <a:extLst>
              <a:ext uri="{FF2B5EF4-FFF2-40B4-BE49-F238E27FC236}">
                <a16:creationId xmlns:a16="http://schemas.microsoft.com/office/drawing/2014/main" id="{6E4A8605-362D-D640-9273-8591771F9249}"/>
              </a:ext>
            </a:extLst>
          </p:cNvPr>
          <p:cNvSpPr/>
          <p:nvPr/>
        </p:nvSpPr>
        <p:spPr>
          <a:xfrm>
            <a:off x="766120" y="3167081"/>
            <a:ext cx="2131096" cy="338554"/>
          </a:xfrm>
          <a:prstGeom prst="rect">
            <a:avLst/>
          </a:prstGeom>
        </p:spPr>
        <p:txBody>
          <a:bodyPr wrap="none">
            <a:spAutoFit/>
          </a:bodyPr>
          <a:lstStyle/>
          <a:p>
            <a:r>
              <a:rPr kumimoji="1" lang="en-US" altLang="ko-KR" sz="1600" dirty="0">
                <a:latin typeface="Corbel" panose="020B0503020204020204" pitchFamily="34" charset="0"/>
                <a:ea typeface="Lato" panose="020F0502020204030203" pitchFamily="34" charset="0"/>
                <a:cs typeface="Lato" panose="020F0502020204030203" pitchFamily="34" charset="0"/>
              </a:rPr>
              <a:t>Gated Liner Unit [GLU]</a:t>
            </a:r>
            <a:endParaRPr kumimoji="1" lang="ko-KR" altLang="en-US" sz="1600" dirty="0">
              <a:latin typeface="Corbel" panose="020B0503020204020204" pitchFamily="34" charset="0"/>
              <a:ea typeface="Helvetica Neue" charset="0"/>
              <a:cs typeface="Lato" panose="020F0502020204030203" pitchFamily="34" charset="0"/>
            </a:endParaRPr>
          </a:p>
        </p:txBody>
      </p:sp>
    </p:spTree>
    <p:extLst>
      <p:ext uri="{BB962C8B-B14F-4D97-AF65-F5344CB8AC3E}">
        <p14:creationId xmlns:p14="http://schemas.microsoft.com/office/powerpoint/2010/main" val="1166612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AA3A5-DCF2-F746-B4DB-704DE416402B}"/>
              </a:ext>
            </a:extLst>
          </p:cNvPr>
          <p:cNvSpPr>
            <a:spLocks noGrp="1"/>
          </p:cNvSpPr>
          <p:nvPr>
            <p:ph type="title"/>
          </p:nvPr>
        </p:nvSpPr>
        <p:spPr>
          <a:xfrm>
            <a:off x="558801" y="366630"/>
            <a:ext cx="10515600" cy="872067"/>
          </a:xfrm>
        </p:spPr>
        <p:txBody>
          <a:bodyPr>
            <a:normAutofit/>
          </a:bodyPr>
          <a:lstStyle/>
          <a:p>
            <a:r>
              <a:rPr kumimoji="1" lang="en-US" altLang="ko-KR" sz="4000" dirty="0">
                <a:latin typeface="Corbel" panose="020B0503020204020204" pitchFamily="34" charset="0"/>
              </a:rPr>
              <a:t>Two approaches for summarization</a:t>
            </a:r>
            <a:endParaRPr kumimoji="1" lang="ko-KR" altLang="en-US" sz="4000" dirty="0">
              <a:latin typeface="Corbel" panose="020B0503020204020204" pitchFamily="34" charset="0"/>
            </a:endParaRPr>
          </a:p>
        </p:txBody>
      </p:sp>
      <p:sp>
        <p:nvSpPr>
          <p:cNvPr id="3" name="TextBox 2">
            <a:extLst>
              <a:ext uri="{FF2B5EF4-FFF2-40B4-BE49-F238E27FC236}">
                <a16:creationId xmlns:a16="http://schemas.microsoft.com/office/drawing/2014/main" id="{BCA6732B-302E-3541-B492-E4E967CB24A6}"/>
              </a:ext>
            </a:extLst>
          </p:cNvPr>
          <p:cNvSpPr txBox="1"/>
          <p:nvPr/>
        </p:nvSpPr>
        <p:spPr>
          <a:xfrm>
            <a:off x="702731" y="1726652"/>
            <a:ext cx="2785534" cy="584775"/>
          </a:xfrm>
          <a:prstGeom prst="rect">
            <a:avLst/>
          </a:prstGeom>
          <a:noFill/>
        </p:spPr>
        <p:txBody>
          <a:bodyPr wrap="square" rtlCol="0">
            <a:spAutoFit/>
          </a:bodyPr>
          <a:lstStyle/>
          <a:p>
            <a:r>
              <a:rPr kumimoji="1" lang="en-US" altLang="ko-KR" sz="3200" dirty="0">
                <a:latin typeface="Corbel" panose="020B0503020204020204" pitchFamily="34" charset="0"/>
              </a:rPr>
              <a:t>Extractive</a:t>
            </a:r>
            <a:endParaRPr kumimoji="1" lang="ko-KR" altLang="en-US" sz="3200" dirty="0">
              <a:latin typeface="Corbel" panose="020B0503020204020204" pitchFamily="34" charset="0"/>
            </a:endParaRPr>
          </a:p>
        </p:txBody>
      </p:sp>
      <p:sp>
        <p:nvSpPr>
          <p:cNvPr id="4" name="TextBox 3">
            <a:extLst>
              <a:ext uri="{FF2B5EF4-FFF2-40B4-BE49-F238E27FC236}">
                <a16:creationId xmlns:a16="http://schemas.microsoft.com/office/drawing/2014/main" id="{25488D24-3C71-E140-AD83-32F81B5BD6B2}"/>
              </a:ext>
            </a:extLst>
          </p:cNvPr>
          <p:cNvSpPr txBox="1"/>
          <p:nvPr/>
        </p:nvSpPr>
        <p:spPr>
          <a:xfrm>
            <a:off x="6139057" y="1726328"/>
            <a:ext cx="2785534" cy="584775"/>
          </a:xfrm>
          <a:prstGeom prst="rect">
            <a:avLst/>
          </a:prstGeom>
          <a:noFill/>
        </p:spPr>
        <p:txBody>
          <a:bodyPr wrap="square" rtlCol="0">
            <a:spAutoFit/>
          </a:bodyPr>
          <a:lstStyle/>
          <a:p>
            <a:r>
              <a:rPr kumimoji="1" lang="en-US" altLang="ko-KR" sz="3200" dirty="0">
                <a:latin typeface="Corbel" panose="020B0503020204020204" pitchFamily="34" charset="0"/>
              </a:rPr>
              <a:t>Abstractive</a:t>
            </a:r>
            <a:endParaRPr kumimoji="1" lang="ko-KR" altLang="en-US" sz="3200" dirty="0">
              <a:latin typeface="Corbel" panose="020B0503020204020204" pitchFamily="34" charset="0"/>
            </a:endParaRPr>
          </a:p>
        </p:txBody>
      </p:sp>
      <p:pic>
        <p:nvPicPr>
          <p:cNvPr id="14" name="그림 13">
            <a:extLst>
              <a:ext uri="{FF2B5EF4-FFF2-40B4-BE49-F238E27FC236}">
                <a16:creationId xmlns:a16="http://schemas.microsoft.com/office/drawing/2014/main" id="{F9FF5813-4C7E-DC47-B773-222472F39DAC}"/>
              </a:ext>
            </a:extLst>
          </p:cNvPr>
          <p:cNvPicPr>
            <a:picLocks noChangeAspect="1"/>
          </p:cNvPicPr>
          <p:nvPr/>
        </p:nvPicPr>
        <p:blipFill>
          <a:blip r:embed="rId3"/>
          <a:stretch>
            <a:fillRect/>
          </a:stretch>
        </p:blipFill>
        <p:spPr>
          <a:xfrm>
            <a:off x="802216" y="2790415"/>
            <a:ext cx="4457773" cy="2976125"/>
          </a:xfrm>
          <a:prstGeom prst="rect">
            <a:avLst/>
          </a:prstGeom>
        </p:spPr>
      </p:pic>
      <p:pic>
        <p:nvPicPr>
          <p:cNvPr id="16" name="그림 15">
            <a:extLst>
              <a:ext uri="{FF2B5EF4-FFF2-40B4-BE49-F238E27FC236}">
                <a16:creationId xmlns:a16="http://schemas.microsoft.com/office/drawing/2014/main" id="{3E733E1F-C531-4D42-A912-5F185B87B9E2}"/>
              </a:ext>
            </a:extLst>
          </p:cNvPr>
          <p:cNvPicPr>
            <a:picLocks noChangeAspect="1"/>
          </p:cNvPicPr>
          <p:nvPr/>
        </p:nvPicPr>
        <p:blipFill rotWithShape="1">
          <a:blip r:embed="rId4"/>
          <a:srcRect l="32513" r="2036"/>
          <a:stretch/>
        </p:blipFill>
        <p:spPr>
          <a:xfrm>
            <a:off x="6160323" y="2790415"/>
            <a:ext cx="5194446" cy="2976119"/>
          </a:xfrm>
          <a:prstGeom prst="rect">
            <a:avLst/>
          </a:prstGeom>
        </p:spPr>
      </p:pic>
      <p:sp>
        <p:nvSpPr>
          <p:cNvPr id="18" name="TextBox 17">
            <a:extLst>
              <a:ext uri="{FF2B5EF4-FFF2-40B4-BE49-F238E27FC236}">
                <a16:creationId xmlns:a16="http://schemas.microsoft.com/office/drawing/2014/main" id="{8CC24CAF-86AC-9540-A693-16541E6B97DB}"/>
              </a:ext>
            </a:extLst>
          </p:cNvPr>
          <p:cNvSpPr txBox="1"/>
          <p:nvPr/>
        </p:nvSpPr>
        <p:spPr>
          <a:xfrm>
            <a:off x="702729" y="2263603"/>
            <a:ext cx="4759919" cy="461665"/>
          </a:xfrm>
          <a:prstGeom prst="rect">
            <a:avLst/>
          </a:prstGeom>
          <a:noFill/>
        </p:spPr>
        <p:txBody>
          <a:bodyPr wrap="square" rtlCol="0">
            <a:spAutoFit/>
          </a:bodyPr>
          <a:lstStyle/>
          <a:p>
            <a:r>
              <a:rPr kumimoji="1" lang="en-US" altLang="ko-KR" sz="2400" dirty="0">
                <a:solidFill>
                  <a:srgbClr val="CC0000"/>
                </a:solidFill>
                <a:latin typeface="Corbel" panose="020B0503020204020204" pitchFamily="34" charset="0"/>
              </a:rPr>
              <a:t>Pick out </a:t>
            </a:r>
            <a:r>
              <a:rPr kumimoji="1" lang="en-US" altLang="ko-KR" sz="2400" dirty="0">
                <a:latin typeface="Corbel" panose="020B0503020204020204" pitchFamily="34" charset="0"/>
              </a:rPr>
              <a:t>the most suitable sentence </a:t>
            </a:r>
            <a:endParaRPr kumimoji="1" lang="ko-KR" altLang="en-US" sz="2400" dirty="0">
              <a:latin typeface="Corbel" panose="020B0503020204020204" pitchFamily="34" charset="0"/>
            </a:endParaRPr>
          </a:p>
        </p:txBody>
      </p:sp>
      <p:sp>
        <p:nvSpPr>
          <p:cNvPr id="19" name="TextBox 18">
            <a:extLst>
              <a:ext uri="{FF2B5EF4-FFF2-40B4-BE49-F238E27FC236}">
                <a16:creationId xmlns:a16="http://schemas.microsoft.com/office/drawing/2014/main" id="{2935CE77-B80F-5143-94A3-46C5077DA1FE}"/>
              </a:ext>
            </a:extLst>
          </p:cNvPr>
          <p:cNvSpPr txBox="1"/>
          <p:nvPr/>
        </p:nvSpPr>
        <p:spPr>
          <a:xfrm>
            <a:off x="6101493" y="2263603"/>
            <a:ext cx="3626904" cy="461665"/>
          </a:xfrm>
          <a:prstGeom prst="rect">
            <a:avLst/>
          </a:prstGeom>
          <a:noFill/>
        </p:spPr>
        <p:txBody>
          <a:bodyPr wrap="square" rtlCol="0">
            <a:spAutoFit/>
          </a:bodyPr>
          <a:lstStyle/>
          <a:p>
            <a:r>
              <a:rPr kumimoji="1" lang="en-US" altLang="ko-KR" sz="2400" dirty="0">
                <a:solidFill>
                  <a:srgbClr val="3C5CE1"/>
                </a:solidFill>
                <a:latin typeface="Corbel" panose="020B0503020204020204" pitchFamily="34" charset="0"/>
              </a:rPr>
              <a:t>Generate </a:t>
            </a:r>
            <a:r>
              <a:rPr kumimoji="1" lang="en-US" altLang="ko-KR" sz="2400" dirty="0">
                <a:latin typeface="Corbel" panose="020B0503020204020204" pitchFamily="34" charset="0"/>
              </a:rPr>
              <a:t>a new sentence</a:t>
            </a:r>
            <a:endParaRPr kumimoji="1" lang="ko-KR" altLang="en-US" sz="2400" dirty="0">
              <a:latin typeface="Corbel" panose="020B0503020204020204" pitchFamily="34" charset="0"/>
            </a:endParaRPr>
          </a:p>
        </p:txBody>
      </p:sp>
      <p:cxnSp>
        <p:nvCxnSpPr>
          <p:cNvPr id="24" name="직선 연결선[R] 23">
            <a:extLst>
              <a:ext uri="{FF2B5EF4-FFF2-40B4-BE49-F238E27FC236}">
                <a16:creationId xmlns:a16="http://schemas.microsoft.com/office/drawing/2014/main" id="{5D7D4323-74CE-174A-9BB3-23016930592C}"/>
              </a:ext>
            </a:extLst>
          </p:cNvPr>
          <p:cNvCxnSpPr>
            <a:cxnSpLocks/>
          </p:cNvCxnSpPr>
          <p:nvPr/>
        </p:nvCxnSpPr>
        <p:spPr>
          <a:xfrm>
            <a:off x="558801" y="1249329"/>
            <a:ext cx="8094507"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746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CC6B3325-B92F-A24B-BEBF-D8CC71ACF53A}"/>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13" name="자유형 12">
            <a:extLst>
              <a:ext uri="{FF2B5EF4-FFF2-40B4-BE49-F238E27FC236}">
                <a16:creationId xmlns:a16="http://schemas.microsoft.com/office/drawing/2014/main" id="{5E6EAD06-CBA5-D748-989D-AA69478D63D6}"/>
              </a:ext>
            </a:extLst>
          </p:cNvPr>
          <p:cNvSpPr/>
          <p:nvPr/>
        </p:nvSpPr>
        <p:spPr>
          <a:xfrm>
            <a:off x="3606325" y="2553558"/>
            <a:ext cx="8466034" cy="4197620"/>
          </a:xfrm>
          <a:custGeom>
            <a:avLst/>
            <a:gdLst>
              <a:gd name="connsiteX0" fmla="*/ 940038 w 8466034"/>
              <a:gd name="connsiteY0" fmla="*/ 1642427 h 4197620"/>
              <a:gd name="connsiteX1" fmla="*/ 880217 w 8466034"/>
              <a:gd name="connsiteY1" fmla="*/ 2556827 h 4197620"/>
              <a:gd name="connsiteX2" fmla="*/ 717847 w 8466034"/>
              <a:gd name="connsiteY2" fmla="*/ 3907063 h 4197620"/>
              <a:gd name="connsiteX3" fmla="*/ 4238714 w 8466034"/>
              <a:gd name="connsiteY3" fmla="*/ 3907063 h 4197620"/>
              <a:gd name="connsiteX4" fmla="*/ 4238714 w 8466034"/>
              <a:gd name="connsiteY4" fmla="*/ 1642427 h 4197620"/>
              <a:gd name="connsiteX5" fmla="*/ 0 w 8466034"/>
              <a:gd name="connsiteY5" fmla="*/ 0 h 4197620"/>
              <a:gd name="connsiteX6" fmla="*/ 8466034 w 8466034"/>
              <a:gd name="connsiteY6" fmla="*/ 0 h 4197620"/>
              <a:gd name="connsiteX7" fmla="*/ 8466034 w 8466034"/>
              <a:gd name="connsiteY7" fmla="*/ 4197620 h 4197620"/>
              <a:gd name="connsiteX8" fmla="*/ 0 w 8466034"/>
              <a:gd name="connsiteY8" fmla="*/ 4197620 h 419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66034" h="4197620">
                <a:moveTo>
                  <a:pt x="940038" y="1642427"/>
                </a:moveTo>
                <a:lnTo>
                  <a:pt x="880217" y="2556827"/>
                </a:lnTo>
                <a:lnTo>
                  <a:pt x="717847" y="3907063"/>
                </a:lnTo>
                <a:lnTo>
                  <a:pt x="4238714" y="3907063"/>
                </a:lnTo>
                <a:lnTo>
                  <a:pt x="4238714" y="1642427"/>
                </a:lnTo>
                <a:close/>
                <a:moveTo>
                  <a:pt x="0" y="0"/>
                </a:moveTo>
                <a:lnTo>
                  <a:pt x="8466034" y="0"/>
                </a:lnTo>
                <a:lnTo>
                  <a:pt x="8466034" y="4197620"/>
                </a:lnTo>
                <a:lnTo>
                  <a:pt x="0" y="419762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6782036" cy="1446550"/>
          </a:xfrm>
          <a:prstGeom prst="rect">
            <a:avLst/>
          </a:prstGeom>
          <a:noFill/>
        </p:spPr>
        <p:txBody>
          <a:bodyPr wrap="square" rtlCol="0" anchor="ctr">
            <a:spAutoFit/>
          </a:bodyPr>
          <a:lstStyle/>
          <a:p>
            <a:r>
              <a:rPr lang="en" altLang="ko-KR" sz="2200" dirty="0">
                <a:solidFill>
                  <a:schemeClr val="bg1">
                    <a:lumMod val="6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bg1">
                    <a:lumMod val="6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bg1">
                    <a:lumMod val="65000"/>
                  </a:schemeClr>
                </a:solidFill>
                <a:latin typeface="Corbel" panose="020B0503020204020204" pitchFamily="34" charset="0"/>
                <a:cs typeface="Times New Roman" panose="02020603050405020304" pitchFamily="18" charset="0"/>
              </a:rPr>
              <a:t>4.  Sequence generation w/o RNN</a:t>
            </a:r>
          </a:p>
        </p:txBody>
      </p:sp>
      <p:grpSp>
        <p:nvGrpSpPr>
          <p:cNvPr id="8" name="그룹 7">
            <a:extLst>
              <a:ext uri="{FF2B5EF4-FFF2-40B4-BE49-F238E27FC236}">
                <a16:creationId xmlns:a16="http://schemas.microsoft.com/office/drawing/2014/main" id="{2F37C948-9770-4544-9186-9EFACE8E872D}"/>
              </a:ext>
            </a:extLst>
          </p:cNvPr>
          <p:cNvGrpSpPr/>
          <p:nvPr/>
        </p:nvGrpSpPr>
        <p:grpSpPr>
          <a:xfrm>
            <a:off x="829031" y="3512321"/>
            <a:ext cx="2310508" cy="2768837"/>
            <a:chOff x="820397" y="3529413"/>
            <a:chExt cx="2310508" cy="2768837"/>
          </a:xfrm>
        </p:grpSpPr>
        <p:sp>
          <p:nvSpPr>
            <p:cNvPr id="7" name="직사각형 6">
              <a:extLst>
                <a:ext uri="{FF2B5EF4-FFF2-40B4-BE49-F238E27FC236}">
                  <a16:creationId xmlns:a16="http://schemas.microsoft.com/office/drawing/2014/main" id="{08056F41-91E6-CB4B-AAB5-A96CBB99BA4A}"/>
                </a:ext>
              </a:extLst>
            </p:cNvPr>
            <p:cNvSpPr/>
            <p:nvPr/>
          </p:nvSpPr>
          <p:spPr>
            <a:xfrm>
              <a:off x="820397" y="3529413"/>
              <a:ext cx="2310508" cy="2768837"/>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6" name="그룹 5">
              <a:extLst>
                <a:ext uri="{FF2B5EF4-FFF2-40B4-BE49-F238E27FC236}">
                  <a16:creationId xmlns:a16="http://schemas.microsoft.com/office/drawing/2014/main" id="{FDA11683-4E6F-3642-93C4-6EB9131A20F5}"/>
                </a:ext>
              </a:extLst>
            </p:cNvPr>
            <p:cNvGrpSpPr/>
            <p:nvPr/>
          </p:nvGrpSpPr>
          <p:grpSpPr>
            <a:xfrm>
              <a:off x="896785" y="3647138"/>
              <a:ext cx="2234119" cy="2488742"/>
              <a:chOff x="982243" y="3527497"/>
              <a:chExt cx="2328825" cy="2594242"/>
            </a:xfrm>
          </p:grpSpPr>
          <p:pic>
            <p:nvPicPr>
              <p:cNvPr id="4" name="그림 3">
                <a:extLst>
                  <a:ext uri="{FF2B5EF4-FFF2-40B4-BE49-F238E27FC236}">
                    <a16:creationId xmlns:a16="http://schemas.microsoft.com/office/drawing/2014/main" id="{0A8341AC-EFB0-D34A-B7F4-C8933CE41A8F}"/>
                  </a:ext>
                </a:extLst>
              </p:cNvPr>
              <p:cNvPicPr>
                <a:picLocks noChangeAspect="1"/>
              </p:cNvPicPr>
              <p:nvPr/>
            </p:nvPicPr>
            <p:blipFill rotWithShape="1">
              <a:blip r:embed="rId4"/>
              <a:srcRect l="45759"/>
              <a:stretch/>
            </p:blipFill>
            <p:spPr>
              <a:xfrm>
                <a:off x="982243" y="3527497"/>
                <a:ext cx="2328825" cy="2594242"/>
              </a:xfrm>
              <a:prstGeom prst="rect">
                <a:avLst/>
              </a:prstGeom>
            </p:spPr>
          </p:pic>
          <p:sp>
            <p:nvSpPr>
              <p:cNvPr id="5" name="직사각형 4">
                <a:extLst>
                  <a:ext uri="{FF2B5EF4-FFF2-40B4-BE49-F238E27FC236}">
                    <a16:creationId xmlns:a16="http://schemas.microsoft.com/office/drawing/2014/main" id="{4EDCC2E5-1B83-7E4B-BDA2-BA1AD55473AF}"/>
                  </a:ext>
                </a:extLst>
              </p:cNvPr>
              <p:cNvSpPr/>
              <p:nvPr/>
            </p:nvSpPr>
            <p:spPr>
              <a:xfrm>
                <a:off x="1256232" y="3606325"/>
                <a:ext cx="333286" cy="28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cxnSp>
        <p:nvCxnSpPr>
          <p:cNvPr id="10" name="직선 연결선[R] 9">
            <a:extLst>
              <a:ext uri="{FF2B5EF4-FFF2-40B4-BE49-F238E27FC236}">
                <a16:creationId xmlns:a16="http://schemas.microsoft.com/office/drawing/2014/main" id="{7BBE5B0B-740C-8D41-8061-EE6B31231BD2}"/>
              </a:ext>
            </a:extLst>
          </p:cNvPr>
          <p:cNvCxnSpPr>
            <a:cxnSpLocks/>
          </p:cNvCxnSpPr>
          <p:nvPr/>
        </p:nvCxnSpPr>
        <p:spPr>
          <a:xfrm>
            <a:off x="3139538" y="3512321"/>
            <a:ext cx="1509374" cy="117327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R] 14">
            <a:extLst>
              <a:ext uri="{FF2B5EF4-FFF2-40B4-BE49-F238E27FC236}">
                <a16:creationId xmlns:a16="http://schemas.microsoft.com/office/drawing/2014/main" id="{1D7C60F2-B159-6F40-991F-E71EF81A1E36}"/>
              </a:ext>
            </a:extLst>
          </p:cNvPr>
          <p:cNvCxnSpPr>
            <a:cxnSpLocks/>
          </p:cNvCxnSpPr>
          <p:nvPr/>
        </p:nvCxnSpPr>
        <p:spPr>
          <a:xfrm flipV="1">
            <a:off x="3139538" y="4803325"/>
            <a:ext cx="1509374" cy="1477834"/>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906DDD41-30C9-0E48-A4B3-1C83220A787B}"/>
              </a:ext>
            </a:extLst>
          </p:cNvPr>
          <p:cNvSpPr/>
          <p:nvPr/>
        </p:nvSpPr>
        <p:spPr>
          <a:xfrm>
            <a:off x="4762" y="6460634"/>
            <a:ext cx="1872565" cy="338554"/>
          </a:xfrm>
          <a:prstGeom prst="rect">
            <a:avLst/>
          </a:prstGeom>
        </p:spPr>
        <p:txBody>
          <a:bodyPr wrap="none">
            <a:spAutoFit/>
          </a:bodyPr>
          <a:lstStyle/>
          <a:p>
            <a:pPr algn="ctr"/>
            <a:r>
              <a:rPr kumimoji="1" lang="en-US" altLang="ko-KR" sz="1600" dirty="0">
                <a:latin typeface="Corbel" panose="020B0503020204020204" pitchFamily="34" charset="0"/>
                <a:ea typeface="Lato" panose="020F0502020204030203" pitchFamily="34" charset="0"/>
                <a:cs typeface="Lato" panose="020F0502020204030203" pitchFamily="34" charset="0"/>
              </a:rPr>
              <a:t>[Gehring et al. 2017]</a:t>
            </a:r>
            <a:endParaRPr kumimoji="1" lang="ko-KR" altLang="en-US" sz="1600" dirty="0">
              <a:latin typeface="Corbel" panose="020B0503020204020204" pitchFamily="34" charset="0"/>
              <a:ea typeface="Helvetica Neue" charset="0"/>
              <a:cs typeface="Lato" panose="020F0502020204030203" pitchFamily="34" charset="0"/>
            </a:endParaRPr>
          </a:p>
        </p:txBody>
      </p:sp>
    </p:spTree>
    <p:extLst>
      <p:ext uri="{BB962C8B-B14F-4D97-AF65-F5344CB8AC3E}">
        <p14:creationId xmlns:p14="http://schemas.microsoft.com/office/powerpoint/2010/main" val="3467833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CC6B3325-B92F-A24B-BEBF-D8CC71ACF53A}"/>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9" name="자유형 8">
            <a:extLst>
              <a:ext uri="{FF2B5EF4-FFF2-40B4-BE49-F238E27FC236}">
                <a16:creationId xmlns:a16="http://schemas.microsoft.com/office/drawing/2014/main" id="{8EF76BD3-DFFF-334B-A75E-8882541574DB}"/>
              </a:ext>
            </a:extLst>
          </p:cNvPr>
          <p:cNvSpPr/>
          <p:nvPr/>
        </p:nvSpPr>
        <p:spPr>
          <a:xfrm>
            <a:off x="3606325" y="2553558"/>
            <a:ext cx="8466034" cy="4197620"/>
          </a:xfrm>
          <a:custGeom>
            <a:avLst/>
            <a:gdLst>
              <a:gd name="connsiteX0" fmla="*/ 0 w 8466034"/>
              <a:gd name="connsiteY0" fmla="*/ 0 h 4197620"/>
              <a:gd name="connsiteX1" fmla="*/ 8466034 w 8466034"/>
              <a:gd name="connsiteY1" fmla="*/ 0 h 4197620"/>
              <a:gd name="connsiteX2" fmla="*/ 8466034 w 8466034"/>
              <a:gd name="connsiteY2" fmla="*/ 4197620 h 4197620"/>
              <a:gd name="connsiteX3" fmla="*/ 0 w 8466034"/>
              <a:gd name="connsiteY3" fmla="*/ 4197620 h 4197620"/>
              <a:gd name="connsiteX4" fmla="*/ 0 w 8466034"/>
              <a:gd name="connsiteY4" fmla="*/ 2653677 h 4197620"/>
              <a:gd name="connsiteX5" fmla="*/ 128187 w 8466034"/>
              <a:gd name="connsiteY5" fmla="*/ 3308857 h 4197620"/>
              <a:gd name="connsiteX6" fmla="*/ 734939 w 8466034"/>
              <a:gd name="connsiteY6" fmla="*/ 3599414 h 4197620"/>
              <a:gd name="connsiteX7" fmla="*/ 965675 w 8466034"/>
              <a:gd name="connsiteY7" fmla="*/ 1608244 h 4197620"/>
              <a:gd name="connsiteX8" fmla="*/ 3845608 w 8466034"/>
              <a:gd name="connsiteY8" fmla="*/ 1608244 h 4197620"/>
              <a:gd name="connsiteX9" fmla="*/ 3990886 w 8466034"/>
              <a:gd name="connsiteY9" fmla="*/ 1027130 h 4197620"/>
              <a:gd name="connsiteX10" fmla="*/ 5024927 w 8466034"/>
              <a:gd name="connsiteY10" fmla="*/ 1044221 h 4197620"/>
              <a:gd name="connsiteX11" fmla="*/ 5631679 w 8466034"/>
              <a:gd name="connsiteY11" fmla="*/ 70001 h 4197620"/>
              <a:gd name="connsiteX12" fmla="*/ 871671 w 8466034"/>
              <a:gd name="connsiteY12" fmla="*/ 87092 h 4197620"/>
              <a:gd name="connsiteX13" fmla="*/ 0 w 8466034"/>
              <a:gd name="connsiteY13" fmla="*/ 1914544 h 419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6034" h="4197620">
                <a:moveTo>
                  <a:pt x="0" y="0"/>
                </a:moveTo>
                <a:lnTo>
                  <a:pt x="8466034" y="0"/>
                </a:lnTo>
                <a:lnTo>
                  <a:pt x="8466034" y="4197620"/>
                </a:lnTo>
                <a:lnTo>
                  <a:pt x="0" y="4197620"/>
                </a:lnTo>
                <a:lnTo>
                  <a:pt x="0" y="2653677"/>
                </a:lnTo>
                <a:lnTo>
                  <a:pt x="128187" y="3308857"/>
                </a:lnTo>
                <a:lnTo>
                  <a:pt x="734939" y="3599414"/>
                </a:lnTo>
                <a:lnTo>
                  <a:pt x="965675" y="1608244"/>
                </a:lnTo>
                <a:lnTo>
                  <a:pt x="3845608" y="1608244"/>
                </a:lnTo>
                <a:lnTo>
                  <a:pt x="3990886" y="1027130"/>
                </a:lnTo>
                <a:lnTo>
                  <a:pt x="5024927" y="1044221"/>
                </a:lnTo>
                <a:lnTo>
                  <a:pt x="5631679" y="70001"/>
                </a:lnTo>
                <a:lnTo>
                  <a:pt x="871671" y="87092"/>
                </a:lnTo>
                <a:lnTo>
                  <a:pt x="0" y="1914544"/>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6782036" cy="1446550"/>
          </a:xfrm>
          <a:prstGeom prst="rect">
            <a:avLst/>
          </a:prstGeom>
          <a:noFill/>
        </p:spPr>
        <p:txBody>
          <a:bodyPr wrap="square" rtlCol="0" anchor="ctr">
            <a:spAutoFit/>
          </a:bodyPr>
          <a:lstStyle/>
          <a:p>
            <a:r>
              <a:rPr lang="en" altLang="ko-KR" sz="2200" dirty="0">
                <a:solidFill>
                  <a:schemeClr val="bg1">
                    <a:lumMod val="6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bg1">
                    <a:lumMod val="6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bg1">
                    <a:lumMod val="65000"/>
                  </a:schemeClr>
                </a:solidFill>
                <a:latin typeface="Corbel" panose="020B0503020204020204" pitchFamily="34" charset="0"/>
                <a:cs typeface="Times New Roman" panose="02020603050405020304" pitchFamily="18" charset="0"/>
              </a:rPr>
              <a:t>4.  Sequence generation w/o RNN</a:t>
            </a:r>
          </a:p>
        </p:txBody>
      </p:sp>
      <p:sp>
        <p:nvSpPr>
          <p:cNvPr id="10" name="자유형 9">
            <a:extLst>
              <a:ext uri="{FF2B5EF4-FFF2-40B4-BE49-F238E27FC236}">
                <a16:creationId xmlns:a16="http://schemas.microsoft.com/office/drawing/2014/main" id="{88B37B14-5F28-4A45-A00C-9AB593926140}"/>
              </a:ext>
            </a:extLst>
          </p:cNvPr>
          <p:cNvSpPr/>
          <p:nvPr/>
        </p:nvSpPr>
        <p:spPr>
          <a:xfrm>
            <a:off x="3161944" y="3161944"/>
            <a:ext cx="1615155" cy="3136306"/>
          </a:xfrm>
          <a:custGeom>
            <a:avLst/>
            <a:gdLst>
              <a:gd name="connsiteX0" fmla="*/ 1572426 w 1615155"/>
              <a:gd name="connsiteY0" fmla="*/ 17092 h 3136306"/>
              <a:gd name="connsiteX1" fmla="*/ 1546789 w 1615155"/>
              <a:gd name="connsiteY1" fmla="*/ 282011 h 3136306"/>
              <a:gd name="connsiteX2" fmla="*/ 1256232 w 1615155"/>
              <a:gd name="connsiteY2" fmla="*/ 435835 h 3136306"/>
              <a:gd name="connsiteX3" fmla="*/ 1256232 w 1615155"/>
              <a:gd name="connsiteY3" fmla="*/ 623843 h 3136306"/>
              <a:gd name="connsiteX4" fmla="*/ 1615155 w 1615155"/>
              <a:gd name="connsiteY4" fmla="*/ 623843 h 3136306"/>
              <a:gd name="connsiteX5" fmla="*/ 1375873 w 1615155"/>
              <a:gd name="connsiteY5" fmla="*/ 1222049 h 3136306"/>
              <a:gd name="connsiteX6" fmla="*/ 1187865 w 1615155"/>
              <a:gd name="connsiteY6" fmla="*/ 3136306 h 3136306"/>
              <a:gd name="connsiteX7" fmla="*/ 0 w 1615155"/>
              <a:gd name="connsiteY7" fmla="*/ 1230594 h 3136306"/>
              <a:gd name="connsiteX8" fmla="*/ 1427148 w 1615155"/>
              <a:gd name="connsiteY8" fmla="*/ 0 h 3136306"/>
              <a:gd name="connsiteX9" fmla="*/ 1572426 w 1615155"/>
              <a:gd name="connsiteY9" fmla="*/ 17092 h 31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5155" h="3136306">
                <a:moveTo>
                  <a:pt x="1572426" y="17092"/>
                </a:moveTo>
                <a:lnTo>
                  <a:pt x="1546789" y="282011"/>
                </a:lnTo>
                <a:lnTo>
                  <a:pt x="1256232" y="435835"/>
                </a:lnTo>
                <a:lnTo>
                  <a:pt x="1256232" y="623843"/>
                </a:lnTo>
                <a:lnTo>
                  <a:pt x="1615155" y="623843"/>
                </a:lnTo>
                <a:lnTo>
                  <a:pt x="1375873" y="1222049"/>
                </a:lnTo>
                <a:lnTo>
                  <a:pt x="1187865" y="3136306"/>
                </a:lnTo>
                <a:lnTo>
                  <a:pt x="0" y="1230594"/>
                </a:lnTo>
                <a:lnTo>
                  <a:pt x="1427148" y="0"/>
                </a:lnTo>
                <a:lnTo>
                  <a:pt x="1572426" y="170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8" name="직사각형 47">
            <a:extLst>
              <a:ext uri="{FF2B5EF4-FFF2-40B4-BE49-F238E27FC236}">
                <a16:creationId xmlns:a16="http://schemas.microsoft.com/office/drawing/2014/main" id="{DBAE30C6-C08F-0B4F-896F-4F5CB7FA96E3}"/>
              </a:ext>
            </a:extLst>
          </p:cNvPr>
          <p:cNvSpPr/>
          <p:nvPr/>
        </p:nvSpPr>
        <p:spPr>
          <a:xfrm>
            <a:off x="7451933" y="2553558"/>
            <a:ext cx="1495514" cy="95876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2037245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CC6B3325-B92F-A24B-BEBF-D8CC71ACF53A}"/>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24" name="자유형 23">
            <a:extLst>
              <a:ext uri="{FF2B5EF4-FFF2-40B4-BE49-F238E27FC236}">
                <a16:creationId xmlns:a16="http://schemas.microsoft.com/office/drawing/2014/main" id="{ACE942EA-13E4-1F4C-99E0-D3AFC085DA50}"/>
              </a:ext>
            </a:extLst>
          </p:cNvPr>
          <p:cNvSpPr/>
          <p:nvPr/>
        </p:nvSpPr>
        <p:spPr>
          <a:xfrm>
            <a:off x="3606325" y="2553558"/>
            <a:ext cx="8466034" cy="4197620"/>
          </a:xfrm>
          <a:custGeom>
            <a:avLst/>
            <a:gdLst>
              <a:gd name="connsiteX0" fmla="*/ 0 w 8466034"/>
              <a:gd name="connsiteY0" fmla="*/ 2653677 h 4197620"/>
              <a:gd name="connsiteX1" fmla="*/ 128187 w 8466034"/>
              <a:gd name="connsiteY1" fmla="*/ 3308857 h 4197620"/>
              <a:gd name="connsiteX2" fmla="*/ 623843 w 8466034"/>
              <a:gd name="connsiteY2" fmla="*/ 3546213 h 4197620"/>
              <a:gd name="connsiteX3" fmla="*/ 623843 w 8466034"/>
              <a:gd name="connsiteY3" fmla="*/ 3607960 h 4197620"/>
              <a:gd name="connsiteX4" fmla="*/ 803302 w 8466034"/>
              <a:gd name="connsiteY4" fmla="*/ 3607960 h 4197620"/>
              <a:gd name="connsiteX5" fmla="*/ 803302 w 8466034"/>
              <a:gd name="connsiteY5" fmla="*/ 4197620 h 4197620"/>
              <a:gd name="connsiteX6" fmla="*/ 0 w 8466034"/>
              <a:gd name="connsiteY6" fmla="*/ 4197620 h 4197620"/>
              <a:gd name="connsiteX7" fmla="*/ 0 w 8466034"/>
              <a:gd name="connsiteY7" fmla="*/ 0 h 4197620"/>
              <a:gd name="connsiteX8" fmla="*/ 8466034 w 8466034"/>
              <a:gd name="connsiteY8" fmla="*/ 0 h 4197620"/>
              <a:gd name="connsiteX9" fmla="*/ 8466034 w 8466034"/>
              <a:gd name="connsiteY9" fmla="*/ 4197620 h 4197620"/>
              <a:gd name="connsiteX10" fmla="*/ 4383993 w 8466034"/>
              <a:gd name="connsiteY10" fmla="*/ 4197620 h 4197620"/>
              <a:gd name="connsiteX11" fmla="*/ 4383993 w 8466034"/>
              <a:gd name="connsiteY11" fmla="*/ 3599414 h 4197620"/>
              <a:gd name="connsiteX12" fmla="*/ 4332718 w 8466034"/>
              <a:gd name="connsiteY12" fmla="*/ 3599414 h 4197620"/>
              <a:gd name="connsiteX13" fmla="*/ 4332718 w 8466034"/>
              <a:gd name="connsiteY13" fmla="*/ 2855930 h 4197620"/>
              <a:gd name="connsiteX14" fmla="*/ 821094 w 8466034"/>
              <a:gd name="connsiteY14" fmla="*/ 2855930 h 4197620"/>
              <a:gd name="connsiteX15" fmla="*/ 931492 w 8466034"/>
              <a:gd name="connsiteY15" fmla="*/ 1903231 h 4197620"/>
              <a:gd name="connsiteX16" fmla="*/ 931492 w 8466034"/>
              <a:gd name="connsiteY16" fmla="*/ 2659377 h 4197620"/>
              <a:gd name="connsiteX17" fmla="*/ 4247260 w 8466034"/>
              <a:gd name="connsiteY17" fmla="*/ 2625193 h 4197620"/>
              <a:gd name="connsiteX18" fmla="*/ 4238714 w 8466034"/>
              <a:gd name="connsiteY18" fmla="*/ 1616790 h 4197620"/>
              <a:gd name="connsiteX19" fmla="*/ 961741 w 8466034"/>
              <a:gd name="connsiteY19" fmla="*/ 1642193 h 4197620"/>
              <a:gd name="connsiteX20" fmla="*/ 965675 w 8466034"/>
              <a:gd name="connsiteY20" fmla="*/ 1608244 h 4197620"/>
              <a:gd name="connsiteX21" fmla="*/ 3845608 w 8466034"/>
              <a:gd name="connsiteY21" fmla="*/ 1608244 h 4197620"/>
              <a:gd name="connsiteX22" fmla="*/ 3990886 w 8466034"/>
              <a:gd name="connsiteY22" fmla="*/ 1027130 h 4197620"/>
              <a:gd name="connsiteX23" fmla="*/ 5024927 w 8466034"/>
              <a:gd name="connsiteY23" fmla="*/ 1044221 h 4197620"/>
              <a:gd name="connsiteX24" fmla="*/ 5631679 w 8466034"/>
              <a:gd name="connsiteY24" fmla="*/ 70001 h 4197620"/>
              <a:gd name="connsiteX25" fmla="*/ 871671 w 8466034"/>
              <a:gd name="connsiteY25" fmla="*/ 87092 h 4197620"/>
              <a:gd name="connsiteX26" fmla="*/ 0 w 8466034"/>
              <a:gd name="connsiteY26" fmla="*/ 1914544 h 419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66034" h="4197620">
                <a:moveTo>
                  <a:pt x="0" y="2653677"/>
                </a:moveTo>
                <a:lnTo>
                  <a:pt x="128187" y="3308857"/>
                </a:lnTo>
                <a:lnTo>
                  <a:pt x="623843" y="3546213"/>
                </a:lnTo>
                <a:lnTo>
                  <a:pt x="623843" y="3607960"/>
                </a:lnTo>
                <a:lnTo>
                  <a:pt x="803302" y="3607960"/>
                </a:lnTo>
                <a:lnTo>
                  <a:pt x="803302" y="4197620"/>
                </a:lnTo>
                <a:lnTo>
                  <a:pt x="0" y="4197620"/>
                </a:lnTo>
                <a:close/>
                <a:moveTo>
                  <a:pt x="0" y="0"/>
                </a:moveTo>
                <a:lnTo>
                  <a:pt x="8466034" y="0"/>
                </a:lnTo>
                <a:lnTo>
                  <a:pt x="8466034" y="4197620"/>
                </a:lnTo>
                <a:lnTo>
                  <a:pt x="4383993" y="4197620"/>
                </a:lnTo>
                <a:lnTo>
                  <a:pt x="4383993" y="3599414"/>
                </a:lnTo>
                <a:lnTo>
                  <a:pt x="4332718" y="3599414"/>
                </a:lnTo>
                <a:lnTo>
                  <a:pt x="4332718" y="2855930"/>
                </a:lnTo>
                <a:lnTo>
                  <a:pt x="821094" y="2855930"/>
                </a:lnTo>
                <a:lnTo>
                  <a:pt x="931492" y="1903231"/>
                </a:lnTo>
                <a:lnTo>
                  <a:pt x="931492" y="2659377"/>
                </a:lnTo>
                <a:lnTo>
                  <a:pt x="4247260" y="2625193"/>
                </a:lnTo>
                <a:cubicBezTo>
                  <a:pt x="4244411" y="2289059"/>
                  <a:pt x="4241563" y="1952924"/>
                  <a:pt x="4238714" y="1616790"/>
                </a:cubicBezTo>
                <a:lnTo>
                  <a:pt x="961741" y="1642193"/>
                </a:lnTo>
                <a:lnTo>
                  <a:pt x="965675" y="1608244"/>
                </a:lnTo>
                <a:lnTo>
                  <a:pt x="3845608" y="1608244"/>
                </a:lnTo>
                <a:lnTo>
                  <a:pt x="3990886" y="1027130"/>
                </a:lnTo>
                <a:lnTo>
                  <a:pt x="5024927" y="1044221"/>
                </a:lnTo>
                <a:lnTo>
                  <a:pt x="5631679" y="70001"/>
                </a:lnTo>
                <a:lnTo>
                  <a:pt x="871671" y="87092"/>
                </a:lnTo>
                <a:lnTo>
                  <a:pt x="0" y="1914544"/>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pic>
        <p:nvPicPr>
          <p:cNvPr id="13" name="그림 12">
            <a:extLst>
              <a:ext uri="{FF2B5EF4-FFF2-40B4-BE49-F238E27FC236}">
                <a16:creationId xmlns:a16="http://schemas.microsoft.com/office/drawing/2014/main" id="{8A49ACE6-5826-B448-9792-A20F77B72D68}"/>
              </a:ext>
            </a:extLst>
          </p:cNvPr>
          <p:cNvPicPr>
            <a:picLocks noChangeAspect="1"/>
          </p:cNvPicPr>
          <p:nvPr/>
        </p:nvPicPr>
        <p:blipFill rotWithShape="1">
          <a:blip r:embed="rId4"/>
          <a:srcRect r="61232"/>
          <a:stretch/>
        </p:blipFill>
        <p:spPr>
          <a:xfrm>
            <a:off x="7519304" y="3718700"/>
            <a:ext cx="1127535" cy="298197"/>
          </a:xfrm>
          <a:prstGeom prst="rect">
            <a:avLst/>
          </a:prstGeom>
        </p:spPr>
      </p:pic>
      <p:pic>
        <p:nvPicPr>
          <p:cNvPr id="14" name="그림 13">
            <a:extLst>
              <a:ext uri="{FF2B5EF4-FFF2-40B4-BE49-F238E27FC236}">
                <a16:creationId xmlns:a16="http://schemas.microsoft.com/office/drawing/2014/main" id="{89D146E7-C67B-9F4E-952E-F0ADC4C540B8}"/>
              </a:ext>
            </a:extLst>
          </p:cNvPr>
          <p:cNvPicPr>
            <a:picLocks noChangeAspect="1"/>
          </p:cNvPicPr>
          <p:nvPr/>
        </p:nvPicPr>
        <p:blipFill rotWithShape="1">
          <a:blip r:embed="rId4"/>
          <a:srcRect l="44226"/>
          <a:stretch/>
        </p:blipFill>
        <p:spPr>
          <a:xfrm>
            <a:off x="5169057" y="2497404"/>
            <a:ext cx="1622178" cy="298197"/>
          </a:xfrm>
          <a:prstGeom prst="rect">
            <a:avLst/>
          </a:prstGeom>
        </p:spPr>
      </p:pic>
      <p:sp>
        <p:nvSpPr>
          <p:cNvPr id="17" name="직사각형 16">
            <a:extLst>
              <a:ext uri="{FF2B5EF4-FFF2-40B4-BE49-F238E27FC236}">
                <a16:creationId xmlns:a16="http://schemas.microsoft.com/office/drawing/2014/main" id="{8CB9D9A9-60CE-084C-9A7E-CF108B6E2111}"/>
              </a:ext>
            </a:extLst>
          </p:cNvPr>
          <p:cNvSpPr/>
          <p:nvPr/>
        </p:nvSpPr>
        <p:spPr>
          <a:xfrm>
            <a:off x="7451933" y="2553558"/>
            <a:ext cx="1495514" cy="95876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DD4E2A67-742A-3E47-BAB4-56013873285C}"/>
              </a:ext>
            </a:extLst>
          </p:cNvPr>
          <p:cNvSpPr txBox="1"/>
          <p:nvPr/>
        </p:nvSpPr>
        <p:spPr>
          <a:xfrm>
            <a:off x="7451933" y="3381584"/>
            <a:ext cx="1808387" cy="338554"/>
          </a:xfrm>
          <a:prstGeom prst="rect">
            <a:avLst/>
          </a:prstGeom>
          <a:noFill/>
        </p:spPr>
        <p:txBody>
          <a:bodyPr wrap="square" rtlCol="0">
            <a:spAutoFit/>
          </a:bodyPr>
          <a:lstStyle/>
          <a:p>
            <a:r>
              <a:rPr kumimoji="1" lang="en-US" altLang="ko-KR" sz="1600" dirty="0">
                <a:latin typeface="Times New Roman" panose="02020603050405020304" pitchFamily="18" charset="0"/>
                <a:ea typeface="SpoqaHanSans" panose="020B0500000000000000" pitchFamily="34" charset="-128"/>
                <a:cs typeface="Times New Roman" panose="02020603050405020304" pitchFamily="18" charset="0"/>
              </a:rPr>
              <a:t>Memory Key</a:t>
            </a:r>
            <a:endParaRPr kumimoji="1" lang="ko-KR" altLang="en-US" sz="1400" dirty="0">
              <a:latin typeface="Times New Roman" panose="02020603050405020304" pitchFamily="18" charset="0"/>
              <a:ea typeface="SpoqaHanSans" panose="020B0500000000000000" pitchFamily="34" charset="-128"/>
              <a:cs typeface="Times New Roman" panose="02020603050405020304" pitchFamily="18" charset="0"/>
            </a:endParaRPr>
          </a:p>
        </p:txBody>
      </p:sp>
      <p:sp>
        <p:nvSpPr>
          <p:cNvPr id="20" name="TextBox 19">
            <a:extLst>
              <a:ext uri="{FF2B5EF4-FFF2-40B4-BE49-F238E27FC236}">
                <a16:creationId xmlns:a16="http://schemas.microsoft.com/office/drawing/2014/main" id="{7EADC6A8-62E3-1C4E-8CF3-FA6D4930D473}"/>
              </a:ext>
            </a:extLst>
          </p:cNvPr>
          <p:cNvSpPr txBox="1"/>
          <p:nvPr/>
        </p:nvSpPr>
        <p:spPr>
          <a:xfrm>
            <a:off x="5075952" y="2174991"/>
            <a:ext cx="1808387" cy="338554"/>
          </a:xfrm>
          <a:prstGeom prst="rect">
            <a:avLst/>
          </a:prstGeom>
          <a:noFill/>
        </p:spPr>
        <p:txBody>
          <a:bodyPr wrap="square" rtlCol="0">
            <a:spAutoFit/>
          </a:bodyPr>
          <a:lstStyle/>
          <a:p>
            <a:r>
              <a:rPr kumimoji="1" lang="en-US" altLang="ko-KR" sz="1600" dirty="0">
                <a:latin typeface="Times New Roman" panose="02020603050405020304" pitchFamily="18" charset="0"/>
                <a:ea typeface="SpoqaHanSans" panose="020B0500000000000000" pitchFamily="34" charset="-128"/>
                <a:cs typeface="Times New Roman" panose="02020603050405020304" pitchFamily="18" charset="0"/>
              </a:rPr>
              <a:t>Memory Value</a:t>
            </a:r>
            <a:endParaRPr kumimoji="1" lang="ko-KR" altLang="en-US" sz="1400" dirty="0">
              <a:latin typeface="Times New Roman" panose="02020603050405020304" pitchFamily="18" charset="0"/>
              <a:ea typeface="SpoqaHanSans" panose="020B0500000000000000" pitchFamily="34" charset="-128"/>
              <a:cs typeface="Times New Roman" panose="02020603050405020304" pitchFamily="18" charset="0"/>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5213365" cy="1446550"/>
          </a:xfrm>
          <a:prstGeom prst="rect">
            <a:avLst/>
          </a:prstGeom>
          <a:noFill/>
        </p:spPr>
        <p:txBody>
          <a:bodyPr wrap="square" rtlCol="0" anchor="ctr">
            <a:spAutoFit/>
          </a:bodyPr>
          <a:lstStyle/>
          <a:p>
            <a:r>
              <a:rPr lang="en" altLang="ko-KR" sz="2200" dirty="0">
                <a:solidFill>
                  <a:schemeClr val="bg1">
                    <a:lumMod val="6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bg1">
                    <a:lumMod val="6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bg1">
                    <a:lumMod val="65000"/>
                  </a:schemeClr>
                </a:solidFill>
                <a:latin typeface="Corbel" panose="020B0503020204020204" pitchFamily="34" charset="0"/>
                <a:cs typeface="Times New Roman" panose="02020603050405020304" pitchFamily="18" charset="0"/>
              </a:rPr>
              <a:t>4.  Sequence generation w/o RNN</a:t>
            </a:r>
          </a:p>
        </p:txBody>
      </p:sp>
      <p:sp>
        <p:nvSpPr>
          <p:cNvPr id="25" name="TextBox 24">
            <a:extLst>
              <a:ext uri="{FF2B5EF4-FFF2-40B4-BE49-F238E27FC236}">
                <a16:creationId xmlns:a16="http://schemas.microsoft.com/office/drawing/2014/main" id="{021A77F8-84A8-7E4D-9250-49A24B25B35A}"/>
              </a:ext>
            </a:extLst>
          </p:cNvPr>
          <p:cNvSpPr txBox="1"/>
          <p:nvPr/>
        </p:nvSpPr>
        <p:spPr>
          <a:xfrm>
            <a:off x="514705" y="4129636"/>
            <a:ext cx="3480776" cy="400110"/>
          </a:xfrm>
          <a:prstGeom prst="rect">
            <a:avLst/>
          </a:prstGeom>
          <a:noFill/>
        </p:spPr>
        <p:txBody>
          <a:bodyPr wrap="square" rtlCol="0">
            <a:spAutoFit/>
          </a:bodyPr>
          <a:lstStyle/>
          <a:p>
            <a:r>
              <a:rPr kumimoji="1" lang="en-US" altLang="ko-KR" sz="2000" dirty="0">
                <a:latin typeface="Corbel" panose="020B0503020204020204" pitchFamily="34" charset="0"/>
                <a:ea typeface="SpoqaHanSans" panose="020B0500000000000000" pitchFamily="34" charset="-128"/>
              </a:rPr>
              <a:t>Layers for memory</a:t>
            </a:r>
            <a:r>
              <a:rPr kumimoji="1" lang="en-US" altLang="ko-KR" sz="2000" dirty="0">
                <a:latin typeface="SpoqaHanSans" panose="020B0500000000000000" pitchFamily="34" charset="-128"/>
                <a:ea typeface="SpoqaHanSans" panose="020B0500000000000000" pitchFamily="34" charset="-128"/>
              </a:rPr>
              <a:t> </a:t>
            </a:r>
            <a:r>
              <a:rPr kumimoji="1" lang="en-US" altLang="ko-KR" dirty="0">
                <a:latin typeface="SpoqaHanSans" panose="020B0500000000000000" pitchFamily="34" charset="-128"/>
                <a:ea typeface="SpoqaHanSans" panose="020B0500000000000000" pitchFamily="34" charset="-128"/>
              </a:rPr>
              <a:t>= {3, 6, 9}</a:t>
            </a:r>
            <a:endParaRPr kumimoji="1" lang="ko-KR" altLang="en-US" dirty="0">
              <a:latin typeface="SpoqaHanSans" panose="020B0500000000000000" pitchFamily="34" charset="-128"/>
              <a:ea typeface="SpoqaHanSans" panose="020B0500000000000000" pitchFamily="34" charset="-128"/>
            </a:endParaRPr>
          </a:p>
        </p:txBody>
      </p:sp>
    </p:spTree>
    <p:extLst>
      <p:ext uri="{BB962C8B-B14F-4D97-AF65-F5344CB8AC3E}">
        <p14:creationId xmlns:p14="http://schemas.microsoft.com/office/powerpoint/2010/main" val="3211770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15" name="직사각형 14">
            <a:extLst>
              <a:ext uri="{FF2B5EF4-FFF2-40B4-BE49-F238E27FC236}">
                <a16:creationId xmlns:a16="http://schemas.microsoft.com/office/drawing/2014/main" id="{09B28F17-655F-2B41-A23D-873C537B32A9}"/>
              </a:ext>
            </a:extLst>
          </p:cNvPr>
          <p:cNvSpPr/>
          <p:nvPr/>
        </p:nvSpPr>
        <p:spPr>
          <a:xfrm>
            <a:off x="3606325" y="2553558"/>
            <a:ext cx="8466034" cy="419762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pic>
        <p:nvPicPr>
          <p:cNvPr id="22" name="그림 21">
            <a:extLst>
              <a:ext uri="{FF2B5EF4-FFF2-40B4-BE49-F238E27FC236}">
                <a16:creationId xmlns:a16="http://schemas.microsoft.com/office/drawing/2014/main" id="{98917D86-78D8-364D-959E-D4D24B764DF9}"/>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28" name="자유형 27">
            <a:extLst>
              <a:ext uri="{FF2B5EF4-FFF2-40B4-BE49-F238E27FC236}">
                <a16:creationId xmlns:a16="http://schemas.microsoft.com/office/drawing/2014/main" id="{D0B78C20-4C51-F64E-8325-8BA1D0A89A4E}"/>
              </a:ext>
            </a:extLst>
          </p:cNvPr>
          <p:cNvSpPr/>
          <p:nvPr/>
        </p:nvSpPr>
        <p:spPr>
          <a:xfrm>
            <a:off x="3606325" y="2553558"/>
            <a:ext cx="8466034" cy="4197620"/>
          </a:xfrm>
          <a:custGeom>
            <a:avLst/>
            <a:gdLst>
              <a:gd name="connsiteX0" fmla="*/ 0 w 8466034"/>
              <a:gd name="connsiteY0" fmla="*/ 0 h 4197620"/>
              <a:gd name="connsiteX1" fmla="*/ 8466034 w 8466034"/>
              <a:gd name="connsiteY1" fmla="*/ 0 h 4197620"/>
              <a:gd name="connsiteX2" fmla="*/ 8466034 w 8466034"/>
              <a:gd name="connsiteY2" fmla="*/ 4197620 h 4197620"/>
              <a:gd name="connsiteX3" fmla="*/ 4247260 w 8466034"/>
              <a:gd name="connsiteY3" fmla="*/ 4197620 h 4197620"/>
              <a:gd name="connsiteX4" fmla="*/ 7870677 w 8466034"/>
              <a:gd name="connsiteY4" fmla="*/ 4180528 h 4197620"/>
              <a:gd name="connsiteX5" fmla="*/ 7545937 w 8466034"/>
              <a:gd name="connsiteY5" fmla="*/ 1668064 h 4197620"/>
              <a:gd name="connsiteX6" fmla="*/ 7289563 w 8466034"/>
              <a:gd name="connsiteY6" fmla="*/ 1668064 h 4197620"/>
              <a:gd name="connsiteX7" fmla="*/ 7298109 w 8466034"/>
              <a:gd name="connsiteY7" fmla="*/ 1992805 h 4197620"/>
              <a:gd name="connsiteX8" fmla="*/ 5324030 w 8466034"/>
              <a:gd name="connsiteY8" fmla="*/ 1642427 h 4197620"/>
              <a:gd name="connsiteX9" fmla="*/ 5324030 w 8466034"/>
              <a:gd name="connsiteY9" fmla="*/ 1497149 h 4197620"/>
              <a:gd name="connsiteX10" fmla="*/ 4238714 w 8466034"/>
              <a:gd name="connsiteY10" fmla="*/ 1497149 h 4197620"/>
              <a:gd name="connsiteX11" fmla="*/ 4239093 w 8466034"/>
              <a:gd name="connsiteY11" fmla="*/ 1616790 h 4197620"/>
              <a:gd name="connsiteX12" fmla="*/ 940038 w 8466034"/>
              <a:gd name="connsiteY12" fmla="*/ 1616790 h 4197620"/>
              <a:gd name="connsiteX13" fmla="*/ 940038 w 8466034"/>
              <a:gd name="connsiteY13" fmla="*/ 2052625 h 4197620"/>
              <a:gd name="connsiteX14" fmla="*/ 4240472 w 8466034"/>
              <a:gd name="connsiteY14" fmla="*/ 2052625 h 4197620"/>
              <a:gd name="connsiteX15" fmla="*/ 4247260 w 8466034"/>
              <a:gd name="connsiteY15" fmla="*/ 4197620 h 4197620"/>
              <a:gd name="connsiteX16" fmla="*/ 0 w 8466034"/>
              <a:gd name="connsiteY16" fmla="*/ 4197620 h 419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66034" h="4197620">
                <a:moveTo>
                  <a:pt x="0" y="0"/>
                </a:moveTo>
                <a:lnTo>
                  <a:pt x="8466034" y="0"/>
                </a:lnTo>
                <a:lnTo>
                  <a:pt x="8466034" y="4197620"/>
                </a:lnTo>
                <a:lnTo>
                  <a:pt x="4247260" y="4197620"/>
                </a:lnTo>
                <a:lnTo>
                  <a:pt x="7870677" y="4180528"/>
                </a:lnTo>
                <a:lnTo>
                  <a:pt x="7545937" y="1668064"/>
                </a:lnTo>
                <a:lnTo>
                  <a:pt x="7289563" y="1668064"/>
                </a:lnTo>
                <a:lnTo>
                  <a:pt x="7298109" y="1992805"/>
                </a:lnTo>
                <a:lnTo>
                  <a:pt x="5324030" y="1642427"/>
                </a:lnTo>
                <a:lnTo>
                  <a:pt x="5324030" y="1497149"/>
                </a:lnTo>
                <a:lnTo>
                  <a:pt x="4238714" y="1497149"/>
                </a:lnTo>
                <a:lnTo>
                  <a:pt x="4239093" y="1616790"/>
                </a:lnTo>
                <a:lnTo>
                  <a:pt x="940038" y="1616790"/>
                </a:lnTo>
                <a:lnTo>
                  <a:pt x="940038" y="2052625"/>
                </a:lnTo>
                <a:lnTo>
                  <a:pt x="4240472" y="2052625"/>
                </a:lnTo>
                <a:lnTo>
                  <a:pt x="4247260" y="4197620"/>
                </a:lnTo>
                <a:lnTo>
                  <a:pt x="0" y="419762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5124155" cy="1446550"/>
          </a:xfrm>
          <a:prstGeom prst="rect">
            <a:avLst/>
          </a:prstGeom>
          <a:noFill/>
        </p:spPr>
        <p:txBody>
          <a:bodyPr wrap="square" rtlCol="0" anchor="ctr">
            <a:spAutoFit/>
          </a:bodyPr>
          <a:lstStyle/>
          <a:p>
            <a:r>
              <a:rPr lang="en" altLang="ko-KR" sz="2200" dirty="0">
                <a:solidFill>
                  <a:schemeClr val="bg1">
                    <a:lumMod val="6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bg1">
                    <a:lumMod val="6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bg1">
                    <a:lumMod val="6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4.  Sequence generation w/o RNN</a:t>
            </a:r>
          </a:p>
        </p:txBody>
      </p:sp>
      <p:sp>
        <p:nvSpPr>
          <p:cNvPr id="30" name="텍스트 상자 6">
            <a:extLst>
              <a:ext uri="{FF2B5EF4-FFF2-40B4-BE49-F238E27FC236}">
                <a16:creationId xmlns:a16="http://schemas.microsoft.com/office/drawing/2014/main" id="{9BDC1824-B609-2C43-BB59-9641269AE3D5}"/>
              </a:ext>
            </a:extLst>
          </p:cNvPr>
          <p:cNvSpPr txBox="1"/>
          <p:nvPr/>
        </p:nvSpPr>
        <p:spPr>
          <a:xfrm>
            <a:off x="46994" y="6507966"/>
            <a:ext cx="6860083" cy="338554"/>
          </a:xfrm>
          <a:prstGeom prst="rect">
            <a:avLst/>
          </a:prstGeom>
          <a:noFill/>
        </p:spPr>
        <p:txBody>
          <a:bodyPr wrap="none" rtlCol="0">
            <a:spAutoFit/>
          </a:bodyPr>
          <a:lstStyle/>
          <a:p>
            <a:r>
              <a:rPr kumimoji="1" lang="en-US" altLang="ko-KR" sz="1600" dirty="0">
                <a:latin typeface="Corbel" panose="020B0503020204020204" pitchFamily="34" charset="0"/>
                <a:ea typeface="Lato" panose="020F0502020204030203" pitchFamily="34" charset="0"/>
                <a:cs typeface="Lato" panose="020F0502020204030203" pitchFamily="34" charset="0"/>
              </a:rPr>
              <a:t>[1] Van Den Oord et al., </a:t>
            </a:r>
            <a:r>
              <a:rPr kumimoji="1" lang="en-US" altLang="ko-KR" sz="1600" i="1" dirty="0" err="1">
                <a:latin typeface="Corbel" panose="020B0503020204020204" pitchFamily="34" charset="0"/>
                <a:ea typeface="Lato" panose="020F0502020204030203" pitchFamily="34" charset="0"/>
                <a:cs typeface="Lato" panose="020F0502020204030203" pitchFamily="34" charset="0"/>
              </a:rPr>
              <a:t>Wavenet</a:t>
            </a:r>
            <a:r>
              <a:rPr kumimoji="1" lang="en-US" altLang="ko-KR" sz="1600" i="1" dirty="0">
                <a:latin typeface="Corbel" panose="020B0503020204020204" pitchFamily="34" charset="0"/>
                <a:ea typeface="Lato" panose="020F0502020204030203" pitchFamily="34" charset="0"/>
                <a:cs typeface="Lato" panose="020F0502020204030203" pitchFamily="34" charset="0"/>
              </a:rPr>
              <a:t>: A Generative Model for Raw Audio</a:t>
            </a:r>
            <a:r>
              <a:rPr kumimoji="1" lang="en-US" altLang="ko-KR" sz="1600" dirty="0">
                <a:latin typeface="Corbel" panose="020B0503020204020204" pitchFamily="34" charset="0"/>
                <a:ea typeface="Lato" panose="020F0502020204030203" pitchFamily="34" charset="0"/>
                <a:cs typeface="Lato" panose="020F0502020204030203" pitchFamily="34" charset="0"/>
              </a:rPr>
              <a:t>, </a:t>
            </a:r>
            <a:r>
              <a:rPr kumimoji="1" lang="en-US" altLang="ko-KR" sz="1600" dirty="0" err="1">
                <a:latin typeface="Corbel" panose="020B0503020204020204" pitchFamily="34" charset="0"/>
                <a:ea typeface="Lato" panose="020F0502020204030203" pitchFamily="34" charset="0"/>
                <a:cs typeface="Lato" panose="020F0502020204030203" pitchFamily="34" charset="0"/>
              </a:rPr>
              <a:t>arXiv</a:t>
            </a:r>
            <a:r>
              <a:rPr kumimoji="1" lang="en-US" altLang="ko-KR" sz="1600" dirty="0">
                <a:latin typeface="Corbel" panose="020B0503020204020204" pitchFamily="34" charset="0"/>
                <a:ea typeface="Lato" panose="020F0502020204030203" pitchFamily="34" charset="0"/>
                <a:cs typeface="Lato" panose="020F0502020204030203" pitchFamily="34" charset="0"/>
              </a:rPr>
              <a:t>, 2017 </a:t>
            </a:r>
            <a:endParaRPr kumimoji="1" lang="ko-KR" altLang="en-US" sz="1600" dirty="0">
              <a:latin typeface="Corbel" panose="020B0503020204020204" pitchFamily="34" charset="0"/>
              <a:ea typeface="Helvetica Neue" charset="0"/>
              <a:cs typeface="Lato" panose="020F0502020204030203" pitchFamily="34" charset="0"/>
            </a:endParaRPr>
          </a:p>
        </p:txBody>
      </p:sp>
      <p:sp>
        <p:nvSpPr>
          <p:cNvPr id="31" name="TextBox 30">
            <a:extLst>
              <a:ext uri="{FF2B5EF4-FFF2-40B4-BE49-F238E27FC236}">
                <a16:creationId xmlns:a16="http://schemas.microsoft.com/office/drawing/2014/main" id="{0BF03A98-D60C-2B4B-8791-19CD154F1970}"/>
              </a:ext>
            </a:extLst>
          </p:cNvPr>
          <p:cNvSpPr txBox="1"/>
          <p:nvPr/>
        </p:nvSpPr>
        <p:spPr>
          <a:xfrm>
            <a:off x="10809806" y="6445718"/>
            <a:ext cx="410822" cy="256480"/>
          </a:xfrm>
          <a:prstGeom prst="rect">
            <a:avLst/>
          </a:prstGeom>
          <a:noFill/>
        </p:spPr>
        <p:txBody>
          <a:bodyPr wrap="square" rtlCol="0">
            <a:spAutoFit/>
          </a:bodyPr>
          <a:lstStyle/>
          <a:p>
            <a:pPr algn="ctr"/>
            <a:r>
              <a:rPr kumimoji="1" lang="en-US" altLang="ko-KR" sz="1600" baseline="30000" dirty="0">
                <a:latin typeface="Corbel" panose="020B0503020204020204" pitchFamily="34" charset="0"/>
                <a:ea typeface="SpoqaHanSans" panose="020B0500000000000000" pitchFamily="34" charset="-128"/>
              </a:rPr>
              <a:t>[1]</a:t>
            </a:r>
            <a:endParaRPr kumimoji="1" lang="ko-KR" altLang="en-US" baseline="30000" dirty="0">
              <a:latin typeface="SpoqaHanSans" panose="020B0500000000000000" pitchFamily="34" charset="-128"/>
              <a:ea typeface="SpoqaHanSans" panose="020B0500000000000000" pitchFamily="34" charset="-128"/>
            </a:endParaRPr>
          </a:p>
        </p:txBody>
      </p:sp>
    </p:spTree>
    <p:extLst>
      <p:ext uri="{BB962C8B-B14F-4D97-AF65-F5344CB8AC3E}">
        <p14:creationId xmlns:p14="http://schemas.microsoft.com/office/powerpoint/2010/main" val="3269416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15" name="직사각형 14">
            <a:extLst>
              <a:ext uri="{FF2B5EF4-FFF2-40B4-BE49-F238E27FC236}">
                <a16:creationId xmlns:a16="http://schemas.microsoft.com/office/drawing/2014/main" id="{09B28F17-655F-2B41-A23D-873C537B32A9}"/>
              </a:ext>
            </a:extLst>
          </p:cNvPr>
          <p:cNvSpPr/>
          <p:nvPr/>
        </p:nvSpPr>
        <p:spPr>
          <a:xfrm>
            <a:off x="3606325" y="2553558"/>
            <a:ext cx="8466034" cy="419762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pic>
        <p:nvPicPr>
          <p:cNvPr id="22" name="그림 21">
            <a:extLst>
              <a:ext uri="{FF2B5EF4-FFF2-40B4-BE49-F238E27FC236}">
                <a16:creationId xmlns:a16="http://schemas.microsoft.com/office/drawing/2014/main" id="{98917D86-78D8-364D-959E-D4D24B764DF9}"/>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28" name="자유형 27">
            <a:extLst>
              <a:ext uri="{FF2B5EF4-FFF2-40B4-BE49-F238E27FC236}">
                <a16:creationId xmlns:a16="http://schemas.microsoft.com/office/drawing/2014/main" id="{D0B78C20-4C51-F64E-8325-8BA1D0A89A4E}"/>
              </a:ext>
            </a:extLst>
          </p:cNvPr>
          <p:cNvSpPr/>
          <p:nvPr/>
        </p:nvSpPr>
        <p:spPr>
          <a:xfrm>
            <a:off x="3606325" y="2553558"/>
            <a:ext cx="8466034" cy="4197620"/>
          </a:xfrm>
          <a:custGeom>
            <a:avLst/>
            <a:gdLst>
              <a:gd name="connsiteX0" fmla="*/ 0 w 8466034"/>
              <a:gd name="connsiteY0" fmla="*/ 0 h 4197620"/>
              <a:gd name="connsiteX1" fmla="*/ 8466034 w 8466034"/>
              <a:gd name="connsiteY1" fmla="*/ 0 h 4197620"/>
              <a:gd name="connsiteX2" fmla="*/ 8466034 w 8466034"/>
              <a:gd name="connsiteY2" fmla="*/ 4197620 h 4197620"/>
              <a:gd name="connsiteX3" fmla="*/ 4247260 w 8466034"/>
              <a:gd name="connsiteY3" fmla="*/ 4197620 h 4197620"/>
              <a:gd name="connsiteX4" fmla="*/ 7870677 w 8466034"/>
              <a:gd name="connsiteY4" fmla="*/ 4180528 h 4197620"/>
              <a:gd name="connsiteX5" fmla="*/ 7545937 w 8466034"/>
              <a:gd name="connsiteY5" fmla="*/ 1668064 h 4197620"/>
              <a:gd name="connsiteX6" fmla="*/ 7289563 w 8466034"/>
              <a:gd name="connsiteY6" fmla="*/ 1668064 h 4197620"/>
              <a:gd name="connsiteX7" fmla="*/ 7298109 w 8466034"/>
              <a:gd name="connsiteY7" fmla="*/ 1992805 h 4197620"/>
              <a:gd name="connsiteX8" fmla="*/ 5324030 w 8466034"/>
              <a:gd name="connsiteY8" fmla="*/ 1642427 h 4197620"/>
              <a:gd name="connsiteX9" fmla="*/ 5324030 w 8466034"/>
              <a:gd name="connsiteY9" fmla="*/ 1497149 h 4197620"/>
              <a:gd name="connsiteX10" fmla="*/ 4238714 w 8466034"/>
              <a:gd name="connsiteY10" fmla="*/ 1497149 h 4197620"/>
              <a:gd name="connsiteX11" fmla="*/ 4239093 w 8466034"/>
              <a:gd name="connsiteY11" fmla="*/ 1616790 h 4197620"/>
              <a:gd name="connsiteX12" fmla="*/ 940038 w 8466034"/>
              <a:gd name="connsiteY12" fmla="*/ 1616790 h 4197620"/>
              <a:gd name="connsiteX13" fmla="*/ 940038 w 8466034"/>
              <a:gd name="connsiteY13" fmla="*/ 2052625 h 4197620"/>
              <a:gd name="connsiteX14" fmla="*/ 4240472 w 8466034"/>
              <a:gd name="connsiteY14" fmla="*/ 2052625 h 4197620"/>
              <a:gd name="connsiteX15" fmla="*/ 4247260 w 8466034"/>
              <a:gd name="connsiteY15" fmla="*/ 4197620 h 4197620"/>
              <a:gd name="connsiteX16" fmla="*/ 0 w 8466034"/>
              <a:gd name="connsiteY16" fmla="*/ 4197620 h 419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66034" h="4197620">
                <a:moveTo>
                  <a:pt x="0" y="0"/>
                </a:moveTo>
                <a:lnTo>
                  <a:pt x="8466034" y="0"/>
                </a:lnTo>
                <a:lnTo>
                  <a:pt x="8466034" y="4197620"/>
                </a:lnTo>
                <a:lnTo>
                  <a:pt x="4247260" y="4197620"/>
                </a:lnTo>
                <a:lnTo>
                  <a:pt x="7870677" y="4180528"/>
                </a:lnTo>
                <a:lnTo>
                  <a:pt x="7545937" y="1668064"/>
                </a:lnTo>
                <a:lnTo>
                  <a:pt x="7289563" y="1668064"/>
                </a:lnTo>
                <a:lnTo>
                  <a:pt x="7298109" y="1992805"/>
                </a:lnTo>
                <a:lnTo>
                  <a:pt x="5324030" y="1642427"/>
                </a:lnTo>
                <a:lnTo>
                  <a:pt x="5324030" y="1497149"/>
                </a:lnTo>
                <a:lnTo>
                  <a:pt x="4238714" y="1497149"/>
                </a:lnTo>
                <a:lnTo>
                  <a:pt x="4239093" y="1616790"/>
                </a:lnTo>
                <a:lnTo>
                  <a:pt x="940038" y="1616790"/>
                </a:lnTo>
                <a:lnTo>
                  <a:pt x="940038" y="2052625"/>
                </a:lnTo>
                <a:lnTo>
                  <a:pt x="4240472" y="2052625"/>
                </a:lnTo>
                <a:lnTo>
                  <a:pt x="4247260" y="4197620"/>
                </a:lnTo>
                <a:lnTo>
                  <a:pt x="0" y="419762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5124155" cy="1446550"/>
          </a:xfrm>
          <a:prstGeom prst="rect">
            <a:avLst/>
          </a:prstGeom>
          <a:noFill/>
        </p:spPr>
        <p:txBody>
          <a:bodyPr wrap="square" rtlCol="0" anchor="ctr">
            <a:spAutoFit/>
          </a:bodyPr>
          <a:lstStyle/>
          <a:p>
            <a:r>
              <a:rPr lang="en" altLang="ko-KR" sz="2200" dirty="0">
                <a:solidFill>
                  <a:schemeClr val="bg1">
                    <a:lumMod val="6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bg1">
                    <a:lumMod val="6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bg1">
                    <a:lumMod val="6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4.  Sequence generation w/o RNN</a:t>
            </a:r>
          </a:p>
        </p:txBody>
      </p:sp>
      <p:sp>
        <p:nvSpPr>
          <p:cNvPr id="8" name="TextBox 7">
            <a:extLst>
              <a:ext uri="{FF2B5EF4-FFF2-40B4-BE49-F238E27FC236}">
                <a16:creationId xmlns:a16="http://schemas.microsoft.com/office/drawing/2014/main" id="{D6D767E7-AA7A-884F-AD30-390474FD6CD3}"/>
              </a:ext>
            </a:extLst>
          </p:cNvPr>
          <p:cNvSpPr txBox="1"/>
          <p:nvPr/>
        </p:nvSpPr>
        <p:spPr>
          <a:xfrm>
            <a:off x="1163782" y="4289877"/>
            <a:ext cx="3237987" cy="430887"/>
          </a:xfrm>
          <a:prstGeom prst="rect">
            <a:avLst/>
          </a:prstGeom>
          <a:noFill/>
        </p:spPr>
        <p:txBody>
          <a:bodyPr wrap="square" rtlCol="0">
            <a:spAutoFit/>
          </a:bodyPr>
          <a:lstStyle/>
          <a:p>
            <a:pPr algn="ctr"/>
            <a:r>
              <a:rPr kumimoji="1" lang="en-US" altLang="ko-KR" sz="2200" dirty="0">
                <a:latin typeface="Corbel" panose="020B0503020204020204" pitchFamily="34" charset="0"/>
                <a:ea typeface="SpoqaHanSans" panose="020B0500000000000000" pitchFamily="34" charset="-128"/>
              </a:rPr>
              <a:t>The encoder’s last layer</a:t>
            </a:r>
            <a:r>
              <a:rPr kumimoji="1" lang="en-US" altLang="ko-KR" sz="2000" dirty="0">
                <a:latin typeface="Corbel" panose="020B0503020204020204" pitchFamily="34" charset="0"/>
                <a:ea typeface="SpoqaHanSans" panose="020B0500000000000000" pitchFamily="34" charset="-128"/>
              </a:rPr>
              <a:t> </a:t>
            </a:r>
            <a:r>
              <a:rPr lang="en-US" altLang="ko-KR" sz="2000" dirty="0">
                <a:latin typeface="Corbel" panose="020B0503020204020204" pitchFamily="34" charset="0"/>
                <a:cs typeface="Times New Roman" panose="02020603050405020304" pitchFamily="18" charset="0"/>
              </a:rPr>
              <a:t>→</a:t>
            </a:r>
            <a:endParaRPr kumimoji="1" lang="ko-KR" altLang="en-US" sz="2000" dirty="0">
              <a:latin typeface="SpoqaHanSans" panose="020B0500000000000000" pitchFamily="34" charset="-128"/>
              <a:ea typeface="SpoqaHanSans" panose="020B0500000000000000" pitchFamily="34" charset="-128"/>
            </a:endParaRPr>
          </a:p>
        </p:txBody>
      </p:sp>
      <p:pic>
        <p:nvPicPr>
          <p:cNvPr id="9" name="그림 8">
            <a:extLst>
              <a:ext uri="{FF2B5EF4-FFF2-40B4-BE49-F238E27FC236}">
                <a16:creationId xmlns:a16="http://schemas.microsoft.com/office/drawing/2014/main" id="{A057F944-B28D-B444-ABBA-41F804A1E13A}"/>
              </a:ext>
            </a:extLst>
          </p:cNvPr>
          <p:cNvPicPr>
            <a:picLocks noChangeAspect="1"/>
          </p:cNvPicPr>
          <p:nvPr/>
        </p:nvPicPr>
        <p:blipFill>
          <a:blip r:embed="rId4"/>
          <a:stretch>
            <a:fillRect/>
          </a:stretch>
        </p:blipFill>
        <p:spPr>
          <a:xfrm>
            <a:off x="7232758" y="3741937"/>
            <a:ext cx="2908461" cy="277512"/>
          </a:xfrm>
          <a:prstGeom prst="rect">
            <a:avLst/>
          </a:prstGeom>
        </p:spPr>
      </p:pic>
    </p:spTree>
    <p:extLst>
      <p:ext uri="{BB962C8B-B14F-4D97-AF65-F5344CB8AC3E}">
        <p14:creationId xmlns:p14="http://schemas.microsoft.com/office/powerpoint/2010/main" val="383346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15" name="직사각형 14">
            <a:extLst>
              <a:ext uri="{FF2B5EF4-FFF2-40B4-BE49-F238E27FC236}">
                <a16:creationId xmlns:a16="http://schemas.microsoft.com/office/drawing/2014/main" id="{09B28F17-655F-2B41-A23D-873C537B32A9}"/>
              </a:ext>
            </a:extLst>
          </p:cNvPr>
          <p:cNvSpPr/>
          <p:nvPr/>
        </p:nvSpPr>
        <p:spPr>
          <a:xfrm>
            <a:off x="3606325" y="2553558"/>
            <a:ext cx="8466034" cy="419762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pic>
        <p:nvPicPr>
          <p:cNvPr id="22" name="그림 21">
            <a:extLst>
              <a:ext uri="{FF2B5EF4-FFF2-40B4-BE49-F238E27FC236}">
                <a16:creationId xmlns:a16="http://schemas.microsoft.com/office/drawing/2014/main" id="{98917D86-78D8-364D-959E-D4D24B764DF9}"/>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10" name="자유형 9">
            <a:extLst>
              <a:ext uri="{FF2B5EF4-FFF2-40B4-BE49-F238E27FC236}">
                <a16:creationId xmlns:a16="http://schemas.microsoft.com/office/drawing/2014/main" id="{A0991AA1-C8F5-2D49-B297-A5DCAD5492C3}"/>
              </a:ext>
            </a:extLst>
          </p:cNvPr>
          <p:cNvSpPr/>
          <p:nvPr/>
        </p:nvSpPr>
        <p:spPr>
          <a:xfrm>
            <a:off x="3606325" y="2553558"/>
            <a:ext cx="8466034" cy="4197620"/>
          </a:xfrm>
          <a:custGeom>
            <a:avLst/>
            <a:gdLst>
              <a:gd name="connsiteX0" fmla="*/ 6619990 w 8466034"/>
              <a:gd name="connsiteY0" fmla="*/ 1872447 h 4197620"/>
              <a:gd name="connsiteX1" fmla="*/ 7297657 w 8466034"/>
              <a:gd name="connsiteY1" fmla="*/ 1975645 h 4197620"/>
              <a:gd name="connsiteX2" fmla="*/ 7298109 w 8466034"/>
              <a:gd name="connsiteY2" fmla="*/ 1992805 h 4197620"/>
              <a:gd name="connsiteX3" fmla="*/ 4238728 w 8466034"/>
              <a:gd name="connsiteY3" fmla="*/ 1501461 h 4197620"/>
              <a:gd name="connsiteX4" fmla="*/ 4239093 w 8466034"/>
              <a:gd name="connsiteY4" fmla="*/ 1616790 h 4197620"/>
              <a:gd name="connsiteX5" fmla="*/ 3531854 w 8466034"/>
              <a:gd name="connsiteY5" fmla="*/ 1616790 h 4197620"/>
              <a:gd name="connsiteX6" fmla="*/ 3785787 w 8466034"/>
              <a:gd name="connsiteY6" fmla="*/ 1505694 h 4197620"/>
              <a:gd name="connsiteX7" fmla="*/ 5614587 w 8466034"/>
              <a:gd name="connsiteY7" fmla="*/ 1488603 h 4197620"/>
              <a:gd name="connsiteX8" fmla="*/ 5614587 w 8466034"/>
              <a:gd name="connsiteY8" fmla="*/ 1693998 h 4197620"/>
              <a:gd name="connsiteX9" fmla="*/ 5324030 w 8466034"/>
              <a:gd name="connsiteY9" fmla="*/ 1642427 h 4197620"/>
              <a:gd name="connsiteX10" fmla="*/ 5324030 w 8466034"/>
              <a:gd name="connsiteY10" fmla="*/ 1497149 h 4197620"/>
              <a:gd name="connsiteX11" fmla="*/ 4700134 w 8466034"/>
              <a:gd name="connsiteY11" fmla="*/ 1497149 h 4197620"/>
              <a:gd name="connsiteX12" fmla="*/ 0 w 8466034"/>
              <a:gd name="connsiteY12" fmla="*/ 0 h 4197620"/>
              <a:gd name="connsiteX13" fmla="*/ 8466034 w 8466034"/>
              <a:gd name="connsiteY13" fmla="*/ 0 h 4197620"/>
              <a:gd name="connsiteX14" fmla="*/ 8466034 w 8466034"/>
              <a:gd name="connsiteY14" fmla="*/ 4197620 h 4197620"/>
              <a:gd name="connsiteX15" fmla="*/ 4247260 w 8466034"/>
              <a:gd name="connsiteY15" fmla="*/ 4197620 h 4197620"/>
              <a:gd name="connsiteX16" fmla="*/ 7870677 w 8466034"/>
              <a:gd name="connsiteY16" fmla="*/ 4180528 h 4197620"/>
              <a:gd name="connsiteX17" fmla="*/ 7545937 w 8466034"/>
              <a:gd name="connsiteY17" fmla="*/ 1668064 h 4197620"/>
              <a:gd name="connsiteX18" fmla="*/ 7318619 w 8466034"/>
              <a:gd name="connsiteY18" fmla="*/ 1668064 h 4197620"/>
              <a:gd name="connsiteX19" fmla="*/ 7323746 w 8466034"/>
              <a:gd name="connsiteY19" fmla="*/ 1591152 h 4197620"/>
              <a:gd name="connsiteX20" fmla="*/ 6828090 w 8466034"/>
              <a:gd name="connsiteY20" fmla="*/ 1591152 h 4197620"/>
              <a:gd name="connsiteX21" fmla="*/ 6879365 w 8466034"/>
              <a:gd name="connsiteY21" fmla="*/ 967309 h 4197620"/>
              <a:gd name="connsiteX22" fmla="*/ 5324030 w 8466034"/>
              <a:gd name="connsiteY22" fmla="*/ 916035 h 4197620"/>
              <a:gd name="connsiteX23" fmla="*/ 5161660 w 8466034"/>
              <a:gd name="connsiteY23" fmla="*/ 1044221 h 4197620"/>
              <a:gd name="connsiteX24" fmla="*/ 1273324 w 8466034"/>
              <a:gd name="connsiteY24" fmla="*/ 1044221 h 4197620"/>
              <a:gd name="connsiteX25" fmla="*/ 1059679 w 8466034"/>
              <a:gd name="connsiteY25" fmla="*/ 1591152 h 4197620"/>
              <a:gd name="connsiteX26" fmla="*/ 2899215 w 8466034"/>
              <a:gd name="connsiteY26" fmla="*/ 1616790 h 4197620"/>
              <a:gd name="connsiteX27" fmla="*/ 940038 w 8466034"/>
              <a:gd name="connsiteY27" fmla="*/ 1616790 h 4197620"/>
              <a:gd name="connsiteX28" fmla="*/ 940038 w 8466034"/>
              <a:gd name="connsiteY28" fmla="*/ 2052625 h 4197620"/>
              <a:gd name="connsiteX29" fmla="*/ 4240472 w 8466034"/>
              <a:gd name="connsiteY29" fmla="*/ 2052625 h 4197620"/>
              <a:gd name="connsiteX30" fmla="*/ 4247260 w 8466034"/>
              <a:gd name="connsiteY30" fmla="*/ 4197620 h 4197620"/>
              <a:gd name="connsiteX31" fmla="*/ 0 w 8466034"/>
              <a:gd name="connsiteY31" fmla="*/ 4197620 h 419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66034" h="4197620">
                <a:moveTo>
                  <a:pt x="6619990" y="1872447"/>
                </a:moveTo>
                <a:lnTo>
                  <a:pt x="7297657" y="1975645"/>
                </a:lnTo>
                <a:lnTo>
                  <a:pt x="7298109" y="1992805"/>
                </a:lnTo>
                <a:close/>
                <a:moveTo>
                  <a:pt x="4238728" y="1501461"/>
                </a:moveTo>
                <a:lnTo>
                  <a:pt x="4239093" y="1616790"/>
                </a:lnTo>
                <a:lnTo>
                  <a:pt x="3531854" y="1616790"/>
                </a:lnTo>
                <a:lnTo>
                  <a:pt x="3785787" y="1505694"/>
                </a:lnTo>
                <a:close/>
                <a:moveTo>
                  <a:pt x="5614587" y="1488603"/>
                </a:moveTo>
                <a:lnTo>
                  <a:pt x="5614587" y="1693998"/>
                </a:lnTo>
                <a:lnTo>
                  <a:pt x="5324030" y="1642427"/>
                </a:lnTo>
                <a:lnTo>
                  <a:pt x="5324030" y="1497149"/>
                </a:lnTo>
                <a:lnTo>
                  <a:pt x="4700134" y="1497149"/>
                </a:lnTo>
                <a:close/>
                <a:moveTo>
                  <a:pt x="0" y="0"/>
                </a:moveTo>
                <a:lnTo>
                  <a:pt x="8466034" y="0"/>
                </a:lnTo>
                <a:lnTo>
                  <a:pt x="8466034" y="4197620"/>
                </a:lnTo>
                <a:lnTo>
                  <a:pt x="4247260" y="4197620"/>
                </a:lnTo>
                <a:lnTo>
                  <a:pt x="7870677" y="4180528"/>
                </a:lnTo>
                <a:lnTo>
                  <a:pt x="7545937" y="1668064"/>
                </a:lnTo>
                <a:lnTo>
                  <a:pt x="7318619" y="1668064"/>
                </a:lnTo>
                <a:lnTo>
                  <a:pt x="7323746" y="1591152"/>
                </a:lnTo>
                <a:lnTo>
                  <a:pt x="6828090" y="1591152"/>
                </a:lnTo>
                <a:lnTo>
                  <a:pt x="6879365" y="967309"/>
                </a:lnTo>
                <a:lnTo>
                  <a:pt x="5324030" y="916035"/>
                </a:lnTo>
                <a:lnTo>
                  <a:pt x="5161660" y="1044221"/>
                </a:lnTo>
                <a:lnTo>
                  <a:pt x="1273324" y="1044221"/>
                </a:lnTo>
                <a:lnTo>
                  <a:pt x="1059679" y="1591152"/>
                </a:lnTo>
                <a:lnTo>
                  <a:pt x="2899215" y="1616790"/>
                </a:lnTo>
                <a:lnTo>
                  <a:pt x="940038" y="1616790"/>
                </a:lnTo>
                <a:lnTo>
                  <a:pt x="940038" y="2052625"/>
                </a:lnTo>
                <a:lnTo>
                  <a:pt x="4240472" y="2052625"/>
                </a:lnTo>
                <a:lnTo>
                  <a:pt x="4247260" y="4197620"/>
                </a:lnTo>
                <a:lnTo>
                  <a:pt x="0" y="419762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5124155" cy="1446550"/>
          </a:xfrm>
          <a:prstGeom prst="rect">
            <a:avLst/>
          </a:prstGeom>
          <a:noFill/>
        </p:spPr>
        <p:txBody>
          <a:bodyPr wrap="square" rtlCol="0" anchor="ctr">
            <a:spAutoFit/>
          </a:bodyPr>
          <a:lstStyle/>
          <a:p>
            <a:r>
              <a:rPr lang="en" altLang="ko-KR" sz="2200" dirty="0">
                <a:solidFill>
                  <a:schemeClr val="bg1">
                    <a:lumMod val="6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bg1">
                    <a:lumMod val="6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bg1">
                    <a:lumMod val="6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4.  Sequence generation w/o RNN</a:t>
            </a:r>
          </a:p>
        </p:txBody>
      </p:sp>
      <p:pic>
        <p:nvPicPr>
          <p:cNvPr id="12" name="그림 11">
            <a:extLst>
              <a:ext uri="{FF2B5EF4-FFF2-40B4-BE49-F238E27FC236}">
                <a16:creationId xmlns:a16="http://schemas.microsoft.com/office/drawing/2014/main" id="{93206EB7-195D-9148-AC29-44BE3E645790}"/>
              </a:ext>
            </a:extLst>
          </p:cNvPr>
          <p:cNvPicPr>
            <a:picLocks noChangeAspect="1"/>
          </p:cNvPicPr>
          <p:nvPr/>
        </p:nvPicPr>
        <p:blipFill rotWithShape="1">
          <a:blip r:embed="rId4"/>
          <a:srcRect l="12665" b="-4429"/>
          <a:stretch/>
        </p:blipFill>
        <p:spPr>
          <a:xfrm>
            <a:off x="8861989" y="3196717"/>
            <a:ext cx="1908426" cy="332695"/>
          </a:xfrm>
          <a:prstGeom prst="rect">
            <a:avLst/>
          </a:prstGeom>
        </p:spPr>
      </p:pic>
      <p:sp>
        <p:nvSpPr>
          <p:cNvPr id="13" name="TextBox 12">
            <a:extLst>
              <a:ext uri="{FF2B5EF4-FFF2-40B4-BE49-F238E27FC236}">
                <a16:creationId xmlns:a16="http://schemas.microsoft.com/office/drawing/2014/main" id="{AE36A9BB-B7F6-9D4A-AB4F-1469C4F48286}"/>
              </a:ext>
            </a:extLst>
          </p:cNvPr>
          <p:cNvSpPr txBox="1"/>
          <p:nvPr/>
        </p:nvSpPr>
        <p:spPr>
          <a:xfrm>
            <a:off x="1163782" y="4289877"/>
            <a:ext cx="3237987" cy="430887"/>
          </a:xfrm>
          <a:prstGeom prst="rect">
            <a:avLst/>
          </a:prstGeom>
          <a:noFill/>
        </p:spPr>
        <p:txBody>
          <a:bodyPr wrap="square" rtlCol="0">
            <a:spAutoFit/>
          </a:bodyPr>
          <a:lstStyle/>
          <a:p>
            <a:pPr algn="ctr"/>
            <a:r>
              <a:rPr kumimoji="1" lang="en-US" altLang="ko-KR" sz="2200" dirty="0">
                <a:latin typeface="Corbel" panose="020B0503020204020204" pitchFamily="34" charset="0"/>
                <a:ea typeface="SpoqaHanSans" panose="020B0500000000000000" pitchFamily="34" charset="-128"/>
              </a:rPr>
              <a:t>The encoder’s last layer</a:t>
            </a:r>
            <a:r>
              <a:rPr kumimoji="1" lang="en-US" altLang="ko-KR" sz="2000" dirty="0">
                <a:latin typeface="Corbel" panose="020B0503020204020204" pitchFamily="34" charset="0"/>
                <a:ea typeface="SpoqaHanSans" panose="020B0500000000000000" pitchFamily="34" charset="-128"/>
              </a:rPr>
              <a:t> </a:t>
            </a:r>
            <a:r>
              <a:rPr lang="en-US" altLang="ko-KR" sz="2000" dirty="0">
                <a:latin typeface="Corbel" panose="020B0503020204020204" pitchFamily="34" charset="0"/>
                <a:cs typeface="Times New Roman" panose="02020603050405020304" pitchFamily="18" charset="0"/>
              </a:rPr>
              <a:t>→</a:t>
            </a:r>
            <a:endParaRPr kumimoji="1" lang="ko-KR" altLang="en-US" sz="2000" dirty="0">
              <a:latin typeface="SpoqaHanSans" panose="020B0500000000000000" pitchFamily="34" charset="-128"/>
              <a:ea typeface="SpoqaHanSans" panose="020B0500000000000000" pitchFamily="34" charset="-128"/>
            </a:endParaRPr>
          </a:p>
        </p:txBody>
      </p:sp>
    </p:spTree>
    <p:extLst>
      <p:ext uri="{BB962C8B-B14F-4D97-AF65-F5344CB8AC3E}">
        <p14:creationId xmlns:p14="http://schemas.microsoft.com/office/powerpoint/2010/main" val="3231942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15" name="직사각형 14">
            <a:extLst>
              <a:ext uri="{FF2B5EF4-FFF2-40B4-BE49-F238E27FC236}">
                <a16:creationId xmlns:a16="http://schemas.microsoft.com/office/drawing/2014/main" id="{09B28F17-655F-2B41-A23D-873C537B32A9}"/>
              </a:ext>
            </a:extLst>
          </p:cNvPr>
          <p:cNvSpPr/>
          <p:nvPr/>
        </p:nvSpPr>
        <p:spPr>
          <a:xfrm>
            <a:off x="3606325" y="2553558"/>
            <a:ext cx="8466034" cy="419762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pic>
        <p:nvPicPr>
          <p:cNvPr id="22" name="그림 21">
            <a:extLst>
              <a:ext uri="{FF2B5EF4-FFF2-40B4-BE49-F238E27FC236}">
                <a16:creationId xmlns:a16="http://schemas.microsoft.com/office/drawing/2014/main" id="{98917D86-78D8-364D-959E-D4D24B764DF9}"/>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13" name="자유형 12">
            <a:extLst>
              <a:ext uri="{FF2B5EF4-FFF2-40B4-BE49-F238E27FC236}">
                <a16:creationId xmlns:a16="http://schemas.microsoft.com/office/drawing/2014/main" id="{151C675A-B66C-F645-AE25-C0360B9AC75E}"/>
              </a:ext>
            </a:extLst>
          </p:cNvPr>
          <p:cNvSpPr/>
          <p:nvPr/>
        </p:nvSpPr>
        <p:spPr>
          <a:xfrm>
            <a:off x="3606325" y="2553558"/>
            <a:ext cx="8466034" cy="4197620"/>
          </a:xfrm>
          <a:custGeom>
            <a:avLst/>
            <a:gdLst>
              <a:gd name="connsiteX0" fmla="*/ 6619990 w 8466034"/>
              <a:gd name="connsiteY0" fmla="*/ 1872447 h 4197620"/>
              <a:gd name="connsiteX1" fmla="*/ 7297657 w 8466034"/>
              <a:gd name="connsiteY1" fmla="*/ 1975645 h 4197620"/>
              <a:gd name="connsiteX2" fmla="*/ 7298109 w 8466034"/>
              <a:gd name="connsiteY2" fmla="*/ 1992805 h 4197620"/>
              <a:gd name="connsiteX3" fmla="*/ 4238728 w 8466034"/>
              <a:gd name="connsiteY3" fmla="*/ 1501461 h 4197620"/>
              <a:gd name="connsiteX4" fmla="*/ 4239093 w 8466034"/>
              <a:gd name="connsiteY4" fmla="*/ 1616790 h 4197620"/>
              <a:gd name="connsiteX5" fmla="*/ 3531854 w 8466034"/>
              <a:gd name="connsiteY5" fmla="*/ 1616790 h 4197620"/>
              <a:gd name="connsiteX6" fmla="*/ 3785787 w 8466034"/>
              <a:gd name="connsiteY6" fmla="*/ 1505694 h 4197620"/>
              <a:gd name="connsiteX7" fmla="*/ 5614587 w 8466034"/>
              <a:gd name="connsiteY7" fmla="*/ 1488603 h 4197620"/>
              <a:gd name="connsiteX8" fmla="*/ 5614587 w 8466034"/>
              <a:gd name="connsiteY8" fmla="*/ 1693998 h 4197620"/>
              <a:gd name="connsiteX9" fmla="*/ 5324030 w 8466034"/>
              <a:gd name="connsiteY9" fmla="*/ 1642427 h 4197620"/>
              <a:gd name="connsiteX10" fmla="*/ 5324030 w 8466034"/>
              <a:gd name="connsiteY10" fmla="*/ 1497149 h 4197620"/>
              <a:gd name="connsiteX11" fmla="*/ 4700134 w 8466034"/>
              <a:gd name="connsiteY11" fmla="*/ 1497149 h 4197620"/>
              <a:gd name="connsiteX12" fmla="*/ 5460763 w 8466034"/>
              <a:gd name="connsiteY12" fmla="*/ 70001 h 4197620"/>
              <a:gd name="connsiteX13" fmla="*/ 1401511 w 8466034"/>
              <a:gd name="connsiteY13" fmla="*/ 232371 h 4197620"/>
              <a:gd name="connsiteX14" fmla="*/ 1256232 w 8466034"/>
              <a:gd name="connsiteY14" fmla="*/ 565657 h 4197620"/>
              <a:gd name="connsiteX15" fmla="*/ 1128045 w 8466034"/>
              <a:gd name="connsiteY15" fmla="*/ 582749 h 4197620"/>
              <a:gd name="connsiteX16" fmla="*/ 1119499 w 8466034"/>
              <a:gd name="connsiteY16" fmla="*/ 1035676 h 4197620"/>
              <a:gd name="connsiteX17" fmla="*/ 1333144 w 8466034"/>
              <a:gd name="connsiteY17" fmla="*/ 1027130 h 4197620"/>
              <a:gd name="connsiteX18" fmla="*/ 5127477 w 8466034"/>
              <a:gd name="connsiteY18" fmla="*/ 1035676 h 4197620"/>
              <a:gd name="connsiteX19" fmla="*/ 0 w 8466034"/>
              <a:gd name="connsiteY19" fmla="*/ 0 h 4197620"/>
              <a:gd name="connsiteX20" fmla="*/ 8466034 w 8466034"/>
              <a:gd name="connsiteY20" fmla="*/ 0 h 4197620"/>
              <a:gd name="connsiteX21" fmla="*/ 8466034 w 8466034"/>
              <a:gd name="connsiteY21" fmla="*/ 4197620 h 4197620"/>
              <a:gd name="connsiteX22" fmla="*/ 4247260 w 8466034"/>
              <a:gd name="connsiteY22" fmla="*/ 4197620 h 4197620"/>
              <a:gd name="connsiteX23" fmla="*/ 7870677 w 8466034"/>
              <a:gd name="connsiteY23" fmla="*/ 4180528 h 4197620"/>
              <a:gd name="connsiteX24" fmla="*/ 7545937 w 8466034"/>
              <a:gd name="connsiteY24" fmla="*/ 1668064 h 4197620"/>
              <a:gd name="connsiteX25" fmla="*/ 7318619 w 8466034"/>
              <a:gd name="connsiteY25" fmla="*/ 1668064 h 4197620"/>
              <a:gd name="connsiteX26" fmla="*/ 7323746 w 8466034"/>
              <a:gd name="connsiteY26" fmla="*/ 1591152 h 4197620"/>
              <a:gd name="connsiteX27" fmla="*/ 6828090 w 8466034"/>
              <a:gd name="connsiteY27" fmla="*/ 1591152 h 4197620"/>
              <a:gd name="connsiteX28" fmla="*/ 6879365 w 8466034"/>
              <a:gd name="connsiteY28" fmla="*/ 967309 h 4197620"/>
              <a:gd name="connsiteX29" fmla="*/ 5324030 w 8466034"/>
              <a:gd name="connsiteY29" fmla="*/ 916035 h 4197620"/>
              <a:gd name="connsiteX30" fmla="*/ 5161660 w 8466034"/>
              <a:gd name="connsiteY30" fmla="*/ 1044221 h 4197620"/>
              <a:gd name="connsiteX31" fmla="*/ 1273324 w 8466034"/>
              <a:gd name="connsiteY31" fmla="*/ 1044221 h 4197620"/>
              <a:gd name="connsiteX32" fmla="*/ 1059679 w 8466034"/>
              <a:gd name="connsiteY32" fmla="*/ 1591152 h 4197620"/>
              <a:gd name="connsiteX33" fmla="*/ 2899215 w 8466034"/>
              <a:gd name="connsiteY33" fmla="*/ 1616790 h 4197620"/>
              <a:gd name="connsiteX34" fmla="*/ 940038 w 8466034"/>
              <a:gd name="connsiteY34" fmla="*/ 1616790 h 4197620"/>
              <a:gd name="connsiteX35" fmla="*/ 940038 w 8466034"/>
              <a:gd name="connsiteY35" fmla="*/ 2052625 h 4197620"/>
              <a:gd name="connsiteX36" fmla="*/ 4240472 w 8466034"/>
              <a:gd name="connsiteY36" fmla="*/ 2052625 h 4197620"/>
              <a:gd name="connsiteX37" fmla="*/ 4247260 w 8466034"/>
              <a:gd name="connsiteY37" fmla="*/ 4197620 h 4197620"/>
              <a:gd name="connsiteX38" fmla="*/ 0 w 8466034"/>
              <a:gd name="connsiteY38" fmla="*/ 4197620 h 419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466034" h="4197620">
                <a:moveTo>
                  <a:pt x="6619990" y="1872447"/>
                </a:moveTo>
                <a:lnTo>
                  <a:pt x="7297657" y="1975645"/>
                </a:lnTo>
                <a:lnTo>
                  <a:pt x="7298109" y="1992805"/>
                </a:lnTo>
                <a:close/>
                <a:moveTo>
                  <a:pt x="4238728" y="1501461"/>
                </a:moveTo>
                <a:lnTo>
                  <a:pt x="4239093" y="1616790"/>
                </a:lnTo>
                <a:lnTo>
                  <a:pt x="3531854" y="1616790"/>
                </a:lnTo>
                <a:lnTo>
                  <a:pt x="3785787" y="1505694"/>
                </a:lnTo>
                <a:close/>
                <a:moveTo>
                  <a:pt x="5614587" y="1488603"/>
                </a:moveTo>
                <a:lnTo>
                  <a:pt x="5614587" y="1693998"/>
                </a:lnTo>
                <a:lnTo>
                  <a:pt x="5324030" y="1642427"/>
                </a:lnTo>
                <a:lnTo>
                  <a:pt x="5324030" y="1497149"/>
                </a:lnTo>
                <a:lnTo>
                  <a:pt x="4700134" y="1497149"/>
                </a:lnTo>
                <a:close/>
                <a:moveTo>
                  <a:pt x="5460763" y="70001"/>
                </a:moveTo>
                <a:lnTo>
                  <a:pt x="1401511" y="232371"/>
                </a:lnTo>
                <a:lnTo>
                  <a:pt x="1256232" y="565657"/>
                </a:lnTo>
                <a:lnTo>
                  <a:pt x="1128045" y="582749"/>
                </a:lnTo>
                <a:lnTo>
                  <a:pt x="1119499" y="1035676"/>
                </a:lnTo>
                <a:lnTo>
                  <a:pt x="1333144" y="1027130"/>
                </a:lnTo>
                <a:lnTo>
                  <a:pt x="5127477" y="1035676"/>
                </a:lnTo>
                <a:close/>
                <a:moveTo>
                  <a:pt x="0" y="0"/>
                </a:moveTo>
                <a:lnTo>
                  <a:pt x="8466034" y="0"/>
                </a:lnTo>
                <a:lnTo>
                  <a:pt x="8466034" y="4197620"/>
                </a:lnTo>
                <a:lnTo>
                  <a:pt x="4247260" y="4197620"/>
                </a:lnTo>
                <a:lnTo>
                  <a:pt x="7870677" y="4180528"/>
                </a:lnTo>
                <a:lnTo>
                  <a:pt x="7545937" y="1668064"/>
                </a:lnTo>
                <a:lnTo>
                  <a:pt x="7318619" y="1668064"/>
                </a:lnTo>
                <a:lnTo>
                  <a:pt x="7323746" y="1591152"/>
                </a:lnTo>
                <a:lnTo>
                  <a:pt x="6828090" y="1591152"/>
                </a:lnTo>
                <a:lnTo>
                  <a:pt x="6879365" y="967309"/>
                </a:lnTo>
                <a:lnTo>
                  <a:pt x="5324030" y="916035"/>
                </a:lnTo>
                <a:lnTo>
                  <a:pt x="5161660" y="1044221"/>
                </a:lnTo>
                <a:lnTo>
                  <a:pt x="1273324" y="1044221"/>
                </a:lnTo>
                <a:lnTo>
                  <a:pt x="1059679" y="1591152"/>
                </a:lnTo>
                <a:lnTo>
                  <a:pt x="2899215" y="1616790"/>
                </a:lnTo>
                <a:lnTo>
                  <a:pt x="940038" y="1616790"/>
                </a:lnTo>
                <a:lnTo>
                  <a:pt x="940038" y="2052625"/>
                </a:lnTo>
                <a:lnTo>
                  <a:pt x="4240472" y="2052625"/>
                </a:lnTo>
                <a:lnTo>
                  <a:pt x="4247260" y="4197620"/>
                </a:lnTo>
                <a:lnTo>
                  <a:pt x="0" y="419762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5124155" cy="1446550"/>
          </a:xfrm>
          <a:prstGeom prst="rect">
            <a:avLst/>
          </a:prstGeom>
          <a:noFill/>
        </p:spPr>
        <p:txBody>
          <a:bodyPr wrap="square" rtlCol="0" anchor="ctr">
            <a:spAutoFit/>
          </a:bodyPr>
          <a:lstStyle/>
          <a:p>
            <a:r>
              <a:rPr lang="en" altLang="ko-KR" sz="2200" dirty="0">
                <a:solidFill>
                  <a:schemeClr val="bg1">
                    <a:lumMod val="6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bg1">
                    <a:lumMod val="6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bg1">
                    <a:lumMod val="6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4.  Sequence generation w/o RNN</a:t>
            </a:r>
          </a:p>
        </p:txBody>
      </p:sp>
      <p:pic>
        <p:nvPicPr>
          <p:cNvPr id="14" name="그림 13">
            <a:extLst>
              <a:ext uri="{FF2B5EF4-FFF2-40B4-BE49-F238E27FC236}">
                <a16:creationId xmlns:a16="http://schemas.microsoft.com/office/drawing/2014/main" id="{29BDF88B-34D9-844C-A09F-2CB52C327688}"/>
              </a:ext>
            </a:extLst>
          </p:cNvPr>
          <p:cNvPicPr>
            <a:picLocks noChangeAspect="1"/>
          </p:cNvPicPr>
          <p:nvPr/>
        </p:nvPicPr>
        <p:blipFill>
          <a:blip r:embed="rId4"/>
          <a:stretch>
            <a:fillRect/>
          </a:stretch>
        </p:blipFill>
        <p:spPr>
          <a:xfrm>
            <a:off x="4995881" y="2174783"/>
            <a:ext cx="2644055" cy="563154"/>
          </a:xfrm>
          <a:prstGeom prst="rect">
            <a:avLst/>
          </a:prstGeom>
        </p:spPr>
      </p:pic>
      <p:sp>
        <p:nvSpPr>
          <p:cNvPr id="16" name="텍스트 상자 6">
            <a:extLst>
              <a:ext uri="{FF2B5EF4-FFF2-40B4-BE49-F238E27FC236}">
                <a16:creationId xmlns:a16="http://schemas.microsoft.com/office/drawing/2014/main" id="{AE4E5EF4-48C2-4C46-A0FD-AC87687B4B68}"/>
              </a:ext>
            </a:extLst>
          </p:cNvPr>
          <p:cNvSpPr txBox="1"/>
          <p:nvPr/>
        </p:nvSpPr>
        <p:spPr>
          <a:xfrm>
            <a:off x="73104" y="6525093"/>
            <a:ext cx="4748277" cy="338554"/>
          </a:xfrm>
          <a:prstGeom prst="rect">
            <a:avLst/>
          </a:prstGeom>
          <a:noFill/>
        </p:spPr>
        <p:txBody>
          <a:bodyPr wrap="square" rtlCol="0">
            <a:spAutoFit/>
          </a:bodyPr>
          <a:lstStyle/>
          <a:p>
            <a:r>
              <a:rPr kumimoji="1" lang="en-US" altLang="ko-KR" sz="1600" dirty="0">
                <a:latin typeface="Corbel" panose="020B0503020204020204" pitchFamily="34" charset="0"/>
                <a:ea typeface="Lato" panose="020F0502020204030203" pitchFamily="34" charset="0"/>
                <a:cs typeface="Lato" panose="020F0502020204030203" pitchFamily="34" charset="0"/>
              </a:rPr>
              <a:t>[1] Vaswani et al., </a:t>
            </a:r>
            <a:r>
              <a:rPr kumimoji="1" lang="en-US" altLang="ko-KR" sz="1600" i="1" dirty="0">
                <a:latin typeface="Corbel" panose="020B0503020204020204" pitchFamily="34" charset="0"/>
                <a:ea typeface="Lato" panose="020F0502020204030203" pitchFamily="34" charset="0"/>
                <a:cs typeface="Lato" panose="020F0502020204030203" pitchFamily="34" charset="0"/>
              </a:rPr>
              <a:t>Attention is All You Need</a:t>
            </a:r>
            <a:r>
              <a:rPr kumimoji="1" lang="en-US" altLang="ko-KR" sz="1600" dirty="0">
                <a:latin typeface="Corbel" panose="020B0503020204020204" pitchFamily="34" charset="0"/>
                <a:ea typeface="Lato" panose="020F0502020204030203" pitchFamily="34" charset="0"/>
                <a:cs typeface="Lato" panose="020F0502020204030203" pitchFamily="34" charset="0"/>
              </a:rPr>
              <a:t>, NIPS, 2017</a:t>
            </a:r>
            <a:endParaRPr kumimoji="1" lang="ko-KR" altLang="en-US" sz="1600" dirty="0">
              <a:latin typeface="Corbel" panose="020B0503020204020204" pitchFamily="34" charset="0"/>
              <a:ea typeface="Helvetica Neue" charset="0"/>
              <a:cs typeface="Lato" panose="020F0502020204030203" pitchFamily="34" charset="0"/>
            </a:endParaRPr>
          </a:p>
        </p:txBody>
      </p:sp>
      <p:sp>
        <p:nvSpPr>
          <p:cNvPr id="17" name="TextBox 16">
            <a:extLst>
              <a:ext uri="{FF2B5EF4-FFF2-40B4-BE49-F238E27FC236}">
                <a16:creationId xmlns:a16="http://schemas.microsoft.com/office/drawing/2014/main" id="{E9E853E8-0A38-A047-AD2D-74E6D11A38B9}"/>
              </a:ext>
            </a:extLst>
          </p:cNvPr>
          <p:cNvSpPr txBox="1"/>
          <p:nvPr/>
        </p:nvSpPr>
        <p:spPr>
          <a:xfrm>
            <a:off x="5408864" y="2226496"/>
            <a:ext cx="410822" cy="256480"/>
          </a:xfrm>
          <a:prstGeom prst="rect">
            <a:avLst/>
          </a:prstGeom>
          <a:noFill/>
        </p:spPr>
        <p:txBody>
          <a:bodyPr wrap="square" rtlCol="0">
            <a:spAutoFit/>
          </a:bodyPr>
          <a:lstStyle/>
          <a:p>
            <a:pPr algn="ctr"/>
            <a:r>
              <a:rPr kumimoji="1" lang="en-US" altLang="ko-KR" sz="1600" baseline="30000" dirty="0">
                <a:latin typeface="Corbel" panose="020B0503020204020204" pitchFamily="34" charset="0"/>
                <a:ea typeface="SpoqaHanSans" panose="020B0500000000000000" pitchFamily="34" charset="-128"/>
              </a:rPr>
              <a:t>[1]</a:t>
            </a:r>
            <a:endParaRPr kumimoji="1" lang="ko-KR" altLang="en-US" baseline="30000" dirty="0">
              <a:latin typeface="SpoqaHanSans" panose="020B0500000000000000" pitchFamily="34" charset="-128"/>
              <a:ea typeface="SpoqaHanSans" panose="020B0500000000000000" pitchFamily="34" charset="-128"/>
            </a:endParaRPr>
          </a:p>
        </p:txBody>
      </p:sp>
      <p:sp>
        <p:nvSpPr>
          <p:cNvPr id="12" name="TextBox 11">
            <a:extLst>
              <a:ext uri="{FF2B5EF4-FFF2-40B4-BE49-F238E27FC236}">
                <a16:creationId xmlns:a16="http://schemas.microsoft.com/office/drawing/2014/main" id="{1135CBAE-87E3-404B-9841-AF9B25E9FF38}"/>
              </a:ext>
            </a:extLst>
          </p:cNvPr>
          <p:cNvSpPr txBox="1"/>
          <p:nvPr/>
        </p:nvSpPr>
        <p:spPr>
          <a:xfrm>
            <a:off x="1163782" y="4289877"/>
            <a:ext cx="3237987" cy="430887"/>
          </a:xfrm>
          <a:prstGeom prst="rect">
            <a:avLst/>
          </a:prstGeom>
          <a:noFill/>
        </p:spPr>
        <p:txBody>
          <a:bodyPr wrap="square" rtlCol="0">
            <a:spAutoFit/>
          </a:bodyPr>
          <a:lstStyle/>
          <a:p>
            <a:pPr algn="ctr"/>
            <a:r>
              <a:rPr kumimoji="1" lang="en-US" altLang="ko-KR" sz="2200" dirty="0">
                <a:latin typeface="Corbel" panose="020B0503020204020204" pitchFamily="34" charset="0"/>
                <a:ea typeface="SpoqaHanSans" panose="020B0500000000000000" pitchFamily="34" charset="-128"/>
              </a:rPr>
              <a:t>The encoder’s last layer</a:t>
            </a:r>
            <a:r>
              <a:rPr kumimoji="1" lang="en-US" altLang="ko-KR" sz="2000" dirty="0">
                <a:latin typeface="Corbel" panose="020B0503020204020204" pitchFamily="34" charset="0"/>
                <a:ea typeface="SpoqaHanSans" panose="020B0500000000000000" pitchFamily="34" charset="-128"/>
              </a:rPr>
              <a:t> </a:t>
            </a:r>
            <a:r>
              <a:rPr lang="en-US" altLang="ko-KR" sz="2000" dirty="0">
                <a:latin typeface="Corbel" panose="020B0503020204020204" pitchFamily="34" charset="0"/>
                <a:cs typeface="Times New Roman" panose="02020603050405020304" pitchFamily="18" charset="0"/>
              </a:rPr>
              <a:t>→</a:t>
            </a:r>
            <a:endParaRPr kumimoji="1" lang="ko-KR" altLang="en-US" sz="2000" dirty="0">
              <a:latin typeface="SpoqaHanSans" panose="020B0500000000000000" pitchFamily="34" charset="-128"/>
              <a:ea typeface="SpoqaHanSans" panose="020B0500000000000000" pitchFamily="34" charset="-128"/>
            </a:endParaRPr>
          </a:p>
        </p:txBody>
      </p:sp>
    </p:spTree>
    <p:extLst>
      <p:ext uri="{BB962C8B-B14F-4D97-AF65-F5344CB8AC3E}">
        <p14:creationId xmlns:p14="http://schemas.microsoft.com/office/powerpoint/2010/main" val="1720026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15" name="직사각형 14">
            <a:extLst>
              <a:ext uri="{FF2B5EF4-FFF2-40B4-BE49-F238E27FC236}">
                <a16:creationId xmlns:a16="http://schemas.microsoft.com/office/drawing/2014/main" id="{09B28F17-655F-2B41-A23D-873C537B32A9}"/>
              </a:ext>
            </a:extLst>
          </p:cNvPr>
          <p:cNvSpPr/>
          <p:nvPr/>
        </p:nvSpPr>
        <p:spPr>
          <a:xfrm>
            <a:off x="3606325" y="2553558"/>
            <a:ext cx="8466034" cy="419762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pic>
        <p:nvPicPr>
          <p:cNvPr id="22" name="그림 21">
            <a:extLst>
              <a:ext uri="{FF2B5EF4-FFF2-40B4-BE49-F238E27FC236}">
                <a16:creationId xmlns:a16="http://schemas.microsoft.com/office/drawing/2014/main" id="{98917D86-78D8-364D-959E-D4D24B764DF9}"/>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12" name="자유형 11">
            <a:extLst>
              <a:ext uri="{FF2B5EF4-FFF2-40B4-BE49-F238E27FC236}">
                <a16:creationId xmlns:a16="http://schemas.microsoft.com/office/drawing/2014/main" id="{64210112-16CD-8443-BD57-7EF0182216E6}"/>
              </a:ext>
            </a:extLst>
          </p:cNvPr>
          <p:cNvSpPr/>
          <p:nvPr/>
        </p:nvSpPr>
        <p:spPr>
          <a:xfrm>
            <a:off x="3606325" y="2553558"/>
            <a:ext cx="8466034" cy="4197620"/>
          </a:xfrm>
          <a:custGeom>
            <a:avLst/>
            <a:gdLst>
              <a:gd name="connsiteX0" fmla="*/ 6619990 w 8466034"/>
              <a:gd name="connsiteY0" fmla="*/ 1872447 h 4197620"/>
              <a:gd name="connsiteX1" fmla="*/ 7297657 w 8466034"/>
              <a:gd name="connsiteY1" fmla="*/ 1975645 h 4197620"/>
              <a:gd name="connsiteX2" fmla="*/ 7298109 w 8466034"/>
              <a:gd name="connsiteY2" fmla="*/ 1992805 h 4197620"/>
              <a:gd name="connsiteX3" fmla="*/ 7323176 w 8466034"/>
              <a:gd name="connsiteY3" fmla="*/ 1599698 h 4197620"/>
              <a:gd name="connsiteX4" fmla="*/ 7785219 w 8466034"/>
              <a:gd name="connsiteY4" fmla="*/ 1599698 h 4197620"/>
              <a:gd name="connsiteX5" fmla="*/ 7785219 w 8466034"/>
              <a:gd name="connsiteY5" fmla="*/ 3519352 h 4197620"/>
              <a:gd name="connsiteX6" fmla="*/ 7545937 w 8466034"/>
              <a:gd name="connsiteY6" fmla="*/ 1668064 h 4197620"/>
              <a:gd name="connsiteX7" fmla="*/ 7318619 w 8466034"/>
              <a:gd name="connsiteY7" fmla="*/ 1668064 h 4197620"/>
              <a:gd name="connsiteX8" fmla="*/ 4238728 w 8466034"/>
              <a:gd name="connsiteY8" fmla="*/ 1501461 h 4197620"/>
              <a:gd name="connsiteX9" fmla="*/ 4239093 w 8466034"/>
              <a:gd name="connsiteY9" fmla="*/ 1616790 h 4197620"/>
              <a:gd name="connsiteX10" fmla="*/ 3531854 w 8466034"/>
              <a:gd name="connsiteY10" fmla="*/ 1616790 h 4197620"/>
              <a:gd name="connsiteX11" fmla="*/ 3785787 w 8466034"/>
              <a:gd name="connsiteY11" fmla="*/ 1505694 h 4197620"/>
              <a:gd name="connsiteX12" fmla="*/ 5614587 w 8466034"/>
              <a:gd name="connsiteY12" fmla="*/ 1488603 h 4197620"/>
              <a:gd name="connsiteX13" fmla="*/ 5614587 w 8466034"/>
              <a:gd name="connsiteY13" fmla="*/ 1693998 h 4197620"/>
              <a:gd name="connsiteX14" fmla="*/ 5324030 w 8466034"/>
              <a:gd name="connsiteY14" fmla="*/ 1642427 h 4197620"/>
              <a:gd name="connsiteX15" fmla="*/ 5324030 w 8466034"/>
              <a:gd name="connsiteY15" fmla="*/ 1497149 h 4197620"/>
              <a:gd name="connsiteX16" fmla="*/ 4700134 w 8466034"/>
              <a:gd name="connsiteY16" fmla="*/ 1497149 h 4197620"/>
              <a:gd name="connsiteX17" fmla="*/ 6873485 w 8466034"/>
              <a:gd name="connsiteY17" fmla="*/ 1038847 h 4197620"/>
              <a:gd name="connsiteX18" fmla="*/ 7101555 w 8466034"/>
              <a:gd name="connsiteY18" fmla="*/ 1052767 h 4197620"/>
              <a:gd name="connsiteX19" fmla="*/ 7109968 w 8466034"/>
              <a:gd name="connsiteY19" fmla="*/ 1591152 h 4197620"/>
              <a:gd name="connsiteX20" fmla="*/ 6828090 w 8466034"/>
              <a:gd name="connsiteY20" fmla="*/ 1591152 h 4197620"/>
              <a:gd name="connsiteX21" fmla="*/ 8374879 w 8466034"/>
              <a:gd name="connsiteY21" fmla="*/ 657525 h 4197620"/>
              <a:gd name="connsiteX22" fmla="*/ 8466034 w 8466034"/>
              <a:gd name="connsiteY22" fmla="*/ 658949 h 4197620"/>
              <a:gd name="connsiteX23" fmla="*/ 8466034 w 8466034"/>
              <a:gd name="connsiteY23" fmla="*/ 4197620 h 4197620"/>
              <a:gd name="connsiteX24" fmla="*/ 4247260 w 8466034"/>
              <a:gd name="connsiteY24" fmla="*/ 4197620 h 4197620"/>
              <a:gd name="connsiteX25" fmla="*/ 7870677 w 8466034"/>
              <a:gd name="connsiteY25" fmla="*/ 4180528 h 4197620"/>
              <a:gd name="connsiteX26" fmla="*/ 7806613 w 8466034"/>
              <a:gd name="connsiteY26" fmla="*/ 3684872 h 4197620"/>
              <a:gd name="connsiteX27" fmla="*/ 8374879 w 8466034"/>
              <a:gd name="connsiteY27" fmla="*/ 3684872 h 4197620"/>
              <a:gd name="connsiteX28" fmla="*/ 0 w 8466034"/>
              <a:gd name="connsiteY28" fmla="*/ 0 h 4197620"/>
              <a:gd name="connsiteX29" fmla="*/ 8311710 w 8466034"/>
              <a:gd name="connsiteY29" fmla="*/ 0 h 4197620"/>
              <a:gd name="connsiteX30" fmla="*/ 5330590 w 8466034"/>
              <a:gd name="connsiteY30" fmla="*/ 447169 h 4197620"/>
              <a:gd name="connsiteX31" fmla="*/ 5460763 w 8466034"/>
              <a:gd name="connsiteY31" fmla="*/ 70001 h 4197620"/>
              <a:gd name="connsiteX32" fmla="*/ 1401511 w 8466034"/>
              <a:gd name="connsiteY32" fmla="*/ 232371 h 4197620"/>
              <a:gd name="connsiteX33" fmla="*/ 1256232 w 8466034"/>
              <a:gd name="connsiteY33" fmla="*/ 565657 h 4197620"/>
              <a:gd name="connsiteX34" fmla="*/ 1128045 w 8466034"/>
              <a:gd name="connsiteY34" fmla="*/ 582749 h 4197620"/>
              <a:gd name="connsiteX35" fmla="*/ 1119499 w 8466034"/>
              <a:gd name="connsiteY35" fmla="*/ 1035676 h 4197620"/>
              <a:gd name="connsiteX36" fmla="*/ 1333144 w 8466034"/>
              <a:gd name="connsiteY36" fmla="*/ 1027130 h 4197620"/>
              <a:gd name="connsiteX37" fmla="*/ 5127477 w 8466034"/>
              <a:gd name="connsiteY37" fmla="*/ 1035676 h 4197620"/>
              <a:gd name="connsiteX38" fmla="*/ 5281301 w 8466034"/>
              <a:gd name="connsiteY38" fmla="*/ 589981 h 4197620"/>
              <a:gd name="connsiteX39" fmla="*/ 5281301 w 8466034"/>
              <a:gd name="connsiteY39" fmla="*/ 941672 h 4197620"/>
              <a:gd name="connsiteX40" fmla="*/ 5290820 w 8466034"/>
              <a:gd name="connsiteY40" fmla="*/ 942253 h 4197620"/>
              <a:gd name="connsiteX41" fmla="*/ 5161660 w 8466034"/>
              <a:gd name="connsiteY41" fmla="*/ 1044221 h 4197620"/>
              <a:gd name="connsiteX42" fmla="*/ 1273324 w 8466034"/>
              <a:gd name="connsiteY42" fmla="*/ 1044221 h 4197620"/>
              <a:gd name="connsiteX43" fmla="*/ 1059679 w 8466034"/>
              <a:gd name="connsiteY43" fmla="*/ 1591152 h 4197620"/>
              <a:gd name="connsiteX44" fmla="*/ 2899215 w 8466034"/>
              <a:gd name="connsiteY44" fmla="*/ 1616790 h 4197620"/>
              <a:gd name="connsiteX45" fmla="*/ 940038 w 8466034"/>
              <a:gd name="connsiteY45" fmla="*/ 1616790 h 4197620"/>
              <a:gd name="connsiteX46" fmla="*/ 940038 w 8466034"/>
              <a:gd name="connsiteY46" fmla="*/ 2052625 h 4197620"/>
              <a:gd name="connsiteX47" fmla="*/ 4240472 w 8466034"/>
              <a:gd name="connsiteY47" fmla="*/ 2052625 h 4197620"/>
              <a:gd name="connsiteX48" fmla="*/ 4247260 w 8466034"/>
              <a:gd name="connsiteY48" fmla="*/ 4197620 h 4197620"/>
              <a:gd name="connsiteX49" fmla="*/ 0 w 8466034"/>
              <a:gd name="connsiteY49" fmla="*/ 4197620 h 419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466034" h="4197620">
                <a:moveTo>
                  <a:pt x="6619990" y="1872447"/>
                </a:moveTo>
                <a:lnTo>
                  <a:pt x="7297657" y="1975645"/>
                </a:lnTo>
                <a:lnTo>
                  <a:pt x="7298109" y="1992805"/>
                </a:lnTo>
                <a:close/>
                <a:moveTo>
                  <a:pt x="7323176" y="1599698"/>
                </a:moveTo>
                <a:lnTo>
                  <a:pt x="7785219" y="1599698"/>
                </a:lnTo>
                <a:lnTo>
                  <a:pt x="7785219" y="3519352"/>
                </a:lnTo>
                <a:lnTo>
                  <a:pt x="7545937" y="1668064"/>
                </a:lnTo>
                <a:lnTo>
                  <a:pt x="7318619" y="1668064"/>
                </a:lnTo>
                <a:close/>
                <a:moveTo>
                  <a:pt x="4238728" y="1501461"/>
                </a:moveTo>
                <a:lnTo>
                  <a:pt x="4239093" y="1616790"/>
                </a:lnTo>
                <a:lnTo>
                  <a:pt x="3531854" y="1616790"/>
                </a:lnTo>
                <a:lnTo>
                  <a:pt x="3785787" y="1505694"/>
                </a:lnTo>
                <a:close/>
                <a:moveTo>
                  <a:pt x="5614587" y="1488603"/>
                </a:moveTo>
                <a:lnTo>
                  <a:pt x="5614587" y="1693998"/>
                </a:lnTo>
                <a:lnTo>
                  <a:pt x="5324030" y="1642427"/>
                </a:lnTo>
                <a:lnTo>
                  <a:pt x="5324030" y="1497149"/>
                </a:lnTo>
                <a:lnTo>
                  <a:pt x="4700134" y="1497149"/>
                </a:lnTo>
                <a:close/>
                <a:moveTo>
                  <a:pt x="6873485" y="1038847"/>
                </a:moveTo>
                <a:lnTo>
                  <a:pt x="7101555" y="1052767"/>
                </a:lnTo>
                <a:lnTo>
                  <a:pt x="7109968" y="1591152"/>
                </a:lnTo>
                <a:lnTo>
                  <a:pt x="6828090" y="1591152"/>
                </a:lnTo>
                <a:close/>
                <a:moveTo>
                  <a:pt x="8374879" y="657525"/>
                </a:moveTo>
                <a:lnTo>
                  <a:pt x="8466034" y="658949"/>
                </a:lnTo>
                <a:lnTo>
                  <a:pt x="8466034" y="4197620"/>
                </a:lnTo>
                <a:lnTo>
                  <a:pt x="4247260" y="4197620"/>
                </a:lnTo>
                <a:lnTo>
                  <a:pt x="7870677" y="4180528"/>
                </a:lnTo>
                <a:lnTo>
                  <a:pt x="7806613" y="3684872"/>
                </a:lnTo>
                <a:lnTo>
                  <a:pt x="8374879" y="3684872"/>
                </a:lnTo>
                <a:close/>
                <a:moveTo>
                  <a:pt x="0" y="0"/>
                </a:moveTo>
                <a:lnTo>
                  <a:pt x="8311710" y="0"/>
                </a:lnTo>
                <a:lnTo>
                  <a:pt x="5330590" y="447169"/>
                </a:lnTo>
                <a:lnTo>
                  <a:pt x="5460763" y="70001"/>
                </a:lnTo>
                <a:lnTo>
                  <a:pt x="1401511" y="232371"/>
                </a:lnTo>
                <a:lnTo>
                  <a:pt x="1256232" y="565657"/>
                </a:lnTo>
                <a:lnTo>
                  <a:pt x="1128045" y="582749"/>
                </a:lnTo>
                <a:lnTo>
                  <a:pt x="1119499" y="1035676"/>
                </a:lnTo>
                <a:lnTo>
                  <a:pt x="1333144" y="1027130"/>
                </a:lnTo>
                <a:lnTo>
                  <a:pt x="5127477" y="1035676"/>
                </a:lnTo>
                <a:lnTo>
                  <a:pt x="5281301" y="589981"/>
                </a:lnTo>
                <a:lnTo>
                  <a:pt x="5281301" y="941672"/>
                </a:lnTo>
                <a:lnTo>
                  <a:pt x="5290820" y="942253"/>
                </a:lnTo>
                <a:lnTo>
                  <a:pt x="5161660" y="1044221"/>
                </a:lnTo>
                <a:lnTo>
                  <a:pt x="1273324" y="1044221"/>
                </a:lnTo>
                <a:lnTo>
                  <a:pt x="1059679" y="1591152"/>
                </a:lnTo>
                <a:lnTo>
                  <a:pt x="2899215" y="1616790"/>
                </a:lnTo>
                <a:lnTo>
                  <a:pt x="940038" y="1616790"/>
                </a:lnTo>
                <a:lnTo>
                  <a:pt x="940038" y="2052625"/>
                </a:lnTo>
                <a:lnTo>
                  <a:pt x="4240472" y="2052625"/>
                </a:lnTo>
                <a:lnTo>
                  <a:pt x="4247260" y="4197620"/>
                </a:lnTo>
                <a:lnTo>
                  <a:pt x="0" y="419762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5124155" cy="1446550"/>
          </a:xfrm>
          <a:prstGeom prst="rect">
            <a:avLst/>
          </a:prstGeom>
          <a:noFill/>
        </p:spPr>
        <p:txBody>
          <a:bodyPr wrap="square" rtlCol="0" anchor="ctr">
            <a:spAutoFit/>
          </a:bodyPr>
          <a:lstStyle/>
          <a:p>
            <a:r>
              <a:rPr lang="en" altLang="ko-KR" sz="2200" dirty="0">
                <a:solidFill>
                  <a:schemeClr val="bg1">
                    <a:lumMod val="6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bg1">
                    <a:lumMod val="6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bg1">
                    <a:lumMod val="6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4.  Sequence generation w/o RNN</a:t>
            </a:r>
          </a:p>
        </p:txBody>
      </p:sp>
      <p:sp>
        <p:nvSpPr>
          <p:cNvPr id="9" name="TextBox 8">
            <a:extLst>
              <a:ext uri="{FF2B5EF4-FFF2-40B4-BE49-F238E27FC236}">
                <a16:creationId xmlns:a16="http://schemas.microsoft.com/office/drawing/2014/main" id="{178909BD-CCB6-7E46-9E6D-C9C183E35751}"/>
              </a:ext>
            </a:extLst>
          </p:cNvPr>
          <p:cNvSpPr txBox="1"/>
          <p:nvPr/>
        </p:nvSpPr>
        <p:spPr>
          <a:xfrm>
            <a:off x="1163782" y="4289877"/>
            <a:ext cx="3237987" cy="430887"/>
          </a:xfrm>
          <a:prstGeom prst="rect">
            <a:avLst/>
          </a:prstGeom>
          <a:noFill/>
        </p:spPr>
        <p:txBody>
          <a:bodyPr wrap="square" rtlCol="0">
            <a:spAutoFit/>
          </a:bodyPr>
          <a:lstStyle/>
          <a:p>
            <a:pPr algn="ctr"/>
            <a:r>
              <a:rPr kumimoji="1" lang="en-US" altLang="ko-KR" sz="2200" dirty="0">
                <a:latin typeface="Corbel" panose="020B0503020204020204" pitchFamily="34" charset="0"/>
                <a:ea typeface="SpoqaHanSans" panose="020B0500000000000000" pitchFamily="34" charset="-128"/>
              </a:rPr>
              <a:t>The encoder’s last layer</a:t>
            </a:r>
            <a:r>
              <a:rPr kumimoji="1" lang="en-US" altLang="ko-KR" sz="2000" dirty="0">
                <a:latin typeface="Corbel" panose="020B0503020204020204" pitchFamily="34" charset="0"/>
                <a:ea typeface="SpoqaHanSans" panose="020B0500000000000000" pitchFamily="34" charset="-128"/>
              </a:rPr>
              <a:t> </a:t>
            </a:r>
            <a:r>
              <a:rPr lang="en-US" altLang="ko-KR" sz="2000" dirty="0">
                <a:latin typeface="Corbel" panose="020B0503020204020204" pitchFamily="34" charset="0"/>
                <a:cs typeface="Times New Roman" panose="02020603050405020304" pitchFamily="18" charset="0"/>
              </a:rPr>
              <a:t>→</a:t>
            </a:r>
            <a:endParaRPr kumimoji="1" lang="ko-KR" altLang="en-US" sz="2000" dirty="0">
              <a:latin typeface="SpoqaHanSans" panose="020B0500000000000000" pitchFamily="34" charset="-128"/>
              <a:ea typeface="SpoqaHanSans" panose="020B0500000000000000" pitchFamily="34" charset="-128"/>
            </a:endParaRPr>
          </a:p>
        </p:txBody>
      </p:sp>
    </p:spTree>
    <p:extLst>
      <p:ext uri="{BB962C8B-B14F-4D97-AF65-F5344CB8AC3E}">
        <p14:creationId xmlns:p14="http://schemas.microsoft.com/office/powerpoint/2010/main" val="3041811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b="1" dirty="0">
                <a:solidFill>
                  <a:schemeClr val="tx1">
                    <a:lumMod val="85000"/>
                    <a:lumOff val="15000"/>
                  </a:schemeClr>
                </a:solidFill>
                <a:latin typeface="Corbel" panose="020B0503020204020204" pitchFamily="34" charset="0"/>
              </a:rPr>
              <a:t>Multi-level Memory Networks</a:t>
            </a:r>
            <a:endParaRPr kumimoji="1" lang="ko-KR" altLang="en-US" sz="4200" b="1" dirty="0">
              <a:solidFill>
                <a:schemeClr val="tx1">
                  <a:lumMod val="85000"/>
                  <a:lumOff val="15000"/>
                </a:schemeClr>
              </a:solidFill>
              <a:latin typeface="Corbel" panose="020B0503020204020204" pitchFamily="34" charset="0"/>
            </a:endParaRPr>
          </a:p>
        </p:txBody>
      </p:sp>
      <p:sp>
        <p:nvSpPr>
          <p:cNvPr id="55" name="TextBox 54">
            <a:extLst>
              <a:ext uri="{FF2B5EF4-FFF2-40B4-BE49-F238E27FC236}">
                <a16:creationId xmlns:a16="http://schemas.microsoft.com/office/drawing/2014/main" id="{664BC435-9AE0-9443-A61C-EC42A8F7CFBA}"/>
              </a:ext>
            </a:extLst>
          </p:cNvPr>
          <p:cNvSpPr txBox="1"/>
          <p:nvPr/>
        </p:nvSpPr>
        <p:spPr>
          <a:xfrm>
            <a:off x="362245" y="1011906"/>
            <a:ext cx="4047382" cy="369332"/>
          </a:xfrm>
          <a:prstGeom prst="rect">
            <a:avLst/>
          </a:prstGeom>
          <a:noFill/>
        </p:spPr>
        <p:txBody>
          <a:bodyPr wrap="square" rtlCol="0" anchor="ctr">
            <a:spAutoFit/>
          </a:bodyPr>
          <a:lstStyle/>
          <a:p>
            <a:r>
              <a:rPr lang="en-US" altLang="ko-KR" dirty="0">
                <a:latin typeface="Corbel" panose="020B0503020204020204" pitchFamily="34" charset="0"/>
                <a:cs typeface="Times New Roman" panose="02020603050405020304" pitchFamily="18" charset="0"/>
              </a:rPr>
              <a:t>Specifically, 4</a:t>
            </a:r>
            <a:r>
              <a:rPr lang="ko-KR" altLang="en-US" dirty="0">
                <a:latin typeface="Corbel" panose="020B0503020204020204" pitchFamily="34" charset="0"/>
                <a:cs typeface="Times New Roman" panose="02020603050405020304" pitchFamily="18" charset="0"/>
              </a:rPr>
              <a:t> </a:t>
            </a:r>
            <a:r>
              <a:rPr lang="en-US" altLang="ko-KR" dirty="0">
                <a:latin typeface="Corbel" panose="020B0503020204020204" pitchFamily="34" charset="0"/>
                <a:cs typeface="Times New Roman" panose="02020603050405020304" pitchFamily="18" charset="0"/>
              </a:rPr>
              <a:t>novel features</a:t>
            </a:r>
            <a:endParaRPr lang="en" altLang="ko-KR" sz="1200" dirty="0">
              <a:solidFill>
                <a:srgbClr val="CC0000"/>
              </a:solidFill>
              <a:latin typeface="Corbel" panose="020B0503020204020204" pitchFamily="34" charset="0"/>
              <a:cs typeface="Times New Roman" panose="02020603050405020304" pitchFamily="18" charset="0"/>
            </a:endParaRPr>
          </a:p>
        </p:txBody>
      </p:sp>
      <p:sp>
        <p:nvSpPr>
          <p:cNvPr id="15" name="직사각형 14">
            <a:extLst>
              <a:ext uri="{FF2B5EF4-FFF2-40B4-BE49-F238E27FC236}">
                <a16:creationId xmlns:a16="http://schemas.microsoft.com/office/drawing/2014/main" id="{09B28F17-655F-2B41-A23D-873C537B32A9}"/>
              </a:ext>
            </a:extLst>
          </p:cNvPr>
          <p:cNvSpPr/>
          <p:nvPr/>
        </p:nvSpPr>
        <p:spPr>
          <a:xfrm>
            <a:off x="3606325" y="2553558"/>
            <a:ext cx="8466034" cy="419762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95000"/>
                </a:schemeClr>
              </a:solidFill>
            </a:endParaRPr>
          </a:p>
        </p:txBody>
      </p:sp>
      <p:pic>
        <p:nvPicPr>
          <p:cNvPr id="22" name="그림 21">
            <a:extLst>
              <a:ext uri="{FF2B5EF4-FFF2-40B4-BE49-F238E27FC236}">
                <a16:creationId xmlns:a16="http://schemas.microsoft.com/office/drawing/2014/main" id="{98917D86-78D8-364D-959E-D4D24B764DF9}"/>
              </a:ext>
            </a:extLst>
          </p:cNvPr>
          <p:cNvPicPr>
            <a:picLocks noChangeAspect="1"/>
          </p:cNvPicPr>
          <p:nvPr/>
        </p:nvPicPr>
        <p:blipFill>
          <a:blip r:embed="rId3"/>
          <a:stretch>
            <a:fillRect/>
          </a:stretch>
        </p:blipFill>
        <p:spPr>
          <a:xfrm>
            <a:off x="3725966" y="2716373"/>
            <a:ext cx="8346393" cy="3938454"/>
          </a:xfrm>
          <a:prstGeom prst="rect">
            <a:avLst/>
          </a:prstGeom>
        </p:spPr>
      </p:pic>
      <p:sp>
        <p:nvSpPr>
          <p:cNvPr id="11" name="TextBox 10">
            <a:extLst>
              <a:ext uri="{FF2B5EF4-FFF2-40B4-BE49-F238E27FC236}">
                <a16:creationId xmlns:a16="http://schemas.microsoft.com/office/drawing/2014/main" id="{8833ADB3-1A3E-274E-A0F4-643ADC09AFCC}"/>
              </a:ext>
            </a:extLst>
          </p:cNvPr>
          <p:cNvSpPr txBox="1"/>
          <p:nvPr/>
        </p:nvSpPr>
        <p:spPr>
          <a:xfrm>
            <a:off x="362245" y="1451508"/>
            <a:ext cx="5124155" cy="1446550"/>
          </a:xfrm>
          <a:prstGeom prst="rect">
            <a:avLst/>
          </a:prstGeom>
          <a:noFill/>
        </p:spPr>
        <p:txBody>
          <a:bodyPr wrap="square" rtlCol="0" anchor="ctr">
            <a:spAutoFit/>
          </a:bodyPr>
          <a:lstStyle/>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1.  Writing memory with dilated conv</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2.  Normalized gated tanh unit</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3.  Multi-level memory cell</a:t>
            </a:r>
          </a:p>
          <a:p>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4.  Sequence generation w/o RNN</a:t>
            </a:r>
          </a:p>
        </p:txBody>
      </p:sp>
    </p:spTree>
    <p:extLst>
      <p:ext uri="{BB962C8B-B14F-4D97-AF65-F5344CB8AC3E}">
        <p14:creationId xmlns:p14="http://schemas.microsoft.com/office/powerpoint/2010/main" val="2155616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4DF05F-6F2B-B24D-A223-A68981BB5B7C}"/>
              </a:ext>
            </a:extLst>
          </p:cNvPr>
          <p:cNvSpPr txBox="1"/>
          <p:nvPr/>
        </p:nvSpPr>
        <p:spPr>
          <a:xfrm>
            <a:off x="4008194" y="3381400"/>
            <a:ext cx="4175612" cy="461665"/>
          </a:xfrm>
          <a:prstGeom prst="rect">
            <a:avLst/>
          </a:prstGeom>
          <a:noFill/>
        </p:spPr>
        <p:txBody>
          <a:bodyPr wrap="square" rtlCol="0" anchor="ctr">
            <a:spAutoFit/>
          </a:bodyPr>
          <a:lstStyle/>
          <a:p>
            <a:pPr algn="ctr"/>
            <a:r>
              <a:rPr lang="en-US" altLang="ko-KR" sz="2400" dirty="0">
                <a:solidFill>
                  <a:schemeClr val="tx1">
                    <a:lumMod val="95000"/>
                    <a:lumOff val="5000"/>
                  </a:schemeClr>
                </a:solidFill>
                <a:latin typeface="Corbel" panose="020B0503020204020204" pitchFamily="34" charset="0"/>
                <a:cs typeface="Times New Roman" panose="02020603050405020304" pitchFamily="18" charset="0"/>
              </a:rPr>
              <a:t>On </a:t>
            </a:r>
            <a:r>
              <a:rPr lang="en-US" altLang="ko-KR" sz="24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3</a:t>
            </a:r>
            <a:r>
              <a:rPr lang="en-US" altLang="ko-KR" sz="2400" dirty="0">
                <a:solidFill>
                  <a:schemeClr val="tx1">
                    <a:lumMod val="95000"/>
                    <a:lumOff val="5000"/>
                  </a:schemeClr>
                </a:solidFill>
                <a:latin typeface="Corbel" panose="020B0503020204020204" pitchFamily="34" charset="0"/>
                <a:cs typeface="Times New Roman" panose="02020603050405020304" pitchFamily="18" charset="0"/>
              </a:rPr>
              <a:t> datasets with our MMN</a:t>
            </a:r>
            <a:endParaRPr lang="en" altLang="ko-KR" sz="2400" dirty="0">
              <a:solidFill>
                <a:schemeClr val="tx1">
                  <a:lumMod val="95000"/>
                  <a:lumOff val="5000"/>
                </a:schemeClr>
              </a:solidFill>
              <a:latin typeface="Corbel" panose="020B0503020204020204" pitchFamily="34" charset="0"/>
              <a:cs typeface="Times New Roman" panose="02020603050405020304" pitchFamily="18" charset="0"/>
            </a:endParaRPr>
          </a:p>
        </p:txBody>
      </p:sp>
      <p:sp>
        <p:nvSpPr>
          <p:cNvPr id="4" name="제목 1">
            <a:extLst>
              <a:ext uri="{FF2B5EF4-FFF2-40B4-BE49-F238E27FC236}">
                <a16:creationId xmlns:a16="http://schemas.microsoft.com/office/drawing/2014/main" id="{1A10094B-83C2-CA47-A506-8381268DBDC4}"/>
              </a:ext>
            </a:extLst>
          </p:cNvPr>
          <p:cNvSpPr txBox="1">
            <a:spLocks/>
          </p:cNvSpPr>
          <p:nvPr/>
        </p:nvSpPr>
        <p:spPr>
          <a:xfrm>
            <a:off x="1820491" y="2604564"/>
            <a:ext cx="8551019" cy="100766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kumimoji="1" lang="en-US" altLang="ko-KR" b="1" dirty="0">
                <a:solidFill>
                  <a:schemeClr val="tx1">
                    <a:lumMod val="85000"/>
                    <a:lumOff val="15000"/>
                  </a:schemeClr>
                </a:solidFill>
                <a:latin typeface="Corbel" panose="020B0503020204020204" pitchFamily="34" charset="0"/>
              </a:rPr>
              <a:t>Experiments &amp; Results</a:t>
            </a:r>
            <a:endParaRPr kumimoji="1" lang="ko-KR" altLang="en-US" b="1" dirty="0">
              <a:solidFill>
                <a:schemeClr val="tx1">
                  <a:lumMod val="85000"/>
                  <a:lumOff val="15000"/>
                </a:schemeClr>
              </a:solidFill>
              <a:latin typeface="Corbel" panose="020B0503020204020204" pitchFamily="34" charset="0"/>
            </a:endParaRPr>
          </a:p>
        </p:txBody>
      </p:sp>
    </p:spTree>
    <p:extLst>
      <p:ext uri="{BB962C8B-B14F-4D97-AF65-F5344CB8AC3E}">
        <p14:creationId xmlns:p14="http://schemas.microsoft.com/office/powerpoint/2010/main" val="2356647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AA3A5-DCF2-F746-B4DB-704DE416402B}"/>
              </a:ext>
            </a:extLst>
          </p:cNvPr>
          <p:cNvSpPr>
            <a:spLocks noGrp="1"/>
          </p:cNvSpPr>
          <p:nvPr>
            <p:ph type="title"/>
          </p:nvPr>
        </p:nvSpPr>
        <p:spPr>
          <a:xfrm>
            <a:off x="558801" y="377262"/>
            <a:ext cx="10515600" cy="872067"/>
          </a:xfrm>
        </p:spPr>
        <p:txBody>
          <a:bodyPr>
            <a:normAutofit/>
          </a:bodyPr>
          <a:lstStyle/>
          <a:p>
            <a:r>
              <a:rPr kumimoji="1" lang="en-US" altLang="ko-KR" sz="4000" dirty="0">
                <a:latin typeface="Corbel" panose="020B0503020204020204" pitchFamily="34" charset="0"/>
              </a:rPr>
              <a:t>Existing summarization datasets</a:t>
            </a:r>
            <a:endParaRPr kumimoji="1" lang="ko-KR" altLang="en-US" sz="4000" dirty="0">
              <a:latin typeface="Corbel" panose="020B0503020204020204" pitchFamily="34" charset="0"/>
            </a:endParaRPr>
          </a:p>
        </p:txBody>
      </p:sp>
      <p:sp>
        <p:nvSpPr>
          <p:cNvPr id="3" name="TextBox 2">
            <a:extLst>
              <a:ext uri="{FF2B5EF4-FFF2-40B4-BE49-F238E27FC236}">
                <a16:creationId xmlns:a16="http://schemas.microsoft.com/office/drawing/2014/main" id="{BCA6732B-302E-3541-B492-E4E967CB24A6}"/>
              </a:ext>
            </a:extLst>
          </p:cNvPr>
          <p:cNvSpPr txBox="1"/>
          <p:nvPr/>
        </p:nvSpPr>
        <p:spPr>
          <a:xfrm>
            <a:off x="8236797" y="3055365"/>
            <a:ext cx="2785534" cy="1141466"/>
          </a:xfrm>
          <a:prstGeom prst="rect">
            <a:avLst/>
          </a:prstGeom>
          <a:noFill/>
        </p:spPr>
        <p:txBody>
          <a:bodyPr wrap="square" rtlCol="0">
            <a:spAutoFit/>
          </a:bodyPr>
          <a:lstStyle/>
          <a:p>
            <a:pPr>
              <a:lnSpc>
                <a:spcPct val="70000"/>
              </a:lnSpc>
            </a:pPr>
            <a:r>
              <a:rPr kumimoji="1" lang="en-US" altLang="ko-KR" sz="4800" dirty="0">
                <a:latin typeface="Times New Roman" panose="02020603050405020304" pitchFamily="18" charset="0"/>
                <a:cs typeface="Times New Roman" panose="02020603050405020304" pitchFamily="18" charset="0"/>
              </a:rPr>
              <a:t>News Agencies</a:t>
            </a:r>
            <a:endParaRPr kumimoji="1" lang="ko-KR" altLang="en-US" sz="4800" dirty="0">
              <a:latin typeface="Times New Roman" panose="02020603050405020304" pitchFamily="18" charset="0"/>
              <a:cs typeface="Times New Roman" panose="02020603050405020304" pitchFamily="18" charset="0"/>
            </a:endParaRPr>
          </a:p>
        </p:txBody>
      </p:sp>
      <p:cxnSp>
        <p:nvCxnSpPr>
          <p:cNvPr id="17" name="직선 연결선[R] 16">
            <a:extLst>
              <a:ext uri="{FF2B5EF4-FFF2-40B4-BE49-F238E27FC236}">
                <a16:creationId xmlns:a16="http://schemas.microsoft.com/office/drawing/2014/main" id="{AEB9F7B9-B32F-D940-B5EC-E289A6CC3DBE}"/>
              </a:ext>
            </a:extLst>
          </p:cNvPr>
          <p:cNvCxnSpPr>
            <a:cxnSpLocks/>
          </p:cNvCxnSpPr>
          <p:nvPr/>
        </p:nvCxnSpPr>
        <p:spPr>
          <a:xfrm>
            <a:off x="558801" y="1249329"/>
            <a:ext cx="8094507"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935CE77-B80F-5143-94A3-46C5077DA1FE}"/>
              </a:ext>
            </a:extLst>
          </p:cNvPr>
          <p:cNvSpPr txBox="1"/>
          <p:nvPr/>
        </p:nvSpPr>
        <p:spPr>
          <a:xfrm>
            <a:off x="8236797" y="4168280"/>
            <a:ext cx="3197473" cy="523220"/>
          </a:xfrm>
          <a:prstGeom prst="rect">
            <a:avLst/>
          </a:prstGeom>
          <a:noFill/>
        </p:spPr>
        <p:txBody>
          <a:bodyPr wrap="square" rtlCol="0">
            <a:spAutoFit/>
          </a:bodyPr>
          <a:lstStyle/>
          <a:p>
            <a:r>
              <a:rPr kumimoji="1" lang="en-US" altLang="ko-KR" sz="2800" dirty="0">
                <a:solidFill>
                  <a:srgbClr val="CC0000"/>
                </a:solidFill>
                <a:latin typeface="Times New Roman" panose="02020603050405020304" pitchFamily="18" charset="0"/>
                <a:cs typeface="Times New Roman" panose="02020603050405020304" pitchFamily="18" charset="0"/>
              </a:rPr>
              <a:t>=</a:t>
            </a:r>
            <a:r>
              <a:rPr kumimoji="1" lang="ko-KR" altLang="en-US" sz="2800" dirty="0">
                <a:solidFill>
                  <a:srgbClr val="CC0000"/>
                </a:solidFill>
                <a:latin typeface="Times New Roman" panose="02020603050405020304" pitchFamily="18" charset="0"/>
                <a:cs typeface="Times New Roman" panose="02020603050405020304" pitchFamily="18" charset="0"/>
              </a:rPr>
              <a:t> </a:t>
            </a:r>
            <a:r>
              <a:rPr kumimoji="1" lang="en-US" altLang="ko-KR" sz="2800" dirty="0">
                <a:solidFill>
                  <a:srgbClr val="CC0000"/>
                </a:solidFill>
                <a:latin typeface="Times New Roman" panose="02020603050405020304" pitchFamily="18" charset="0"/>
                <a:cs typeface="Times New Roman" panose="02020603050405020304" pitchFamily="18" charset="0"/>
              </a:rPr>
              <a:t>Formal</a:t>
            </a:r>
            <a:r>
              <a:rPr kumimoji="1" lang="en-US" altLang="ko-KR" sz="2800" dirty="0">
                <a:solidFill>
                  <a:srgbClr val="476BFF"/>
                </a:solidFill>
                <a:latin typeface="Times New Roman" panose="02020603050405020304" pitchFamily="18" charset="0"/>
                <a:cs typeface="Times New Roman" panose="02020603050405020304" pitchFamily="18" charset="0"/>
              </a:rPr>
              <a:t> </a:t>
            </a:r>
            <a:r>
              <a:rPr kumimoji="1" lang="en-US" altLang="ko-KR" sz="2800" dirty="0">
                <a:latin typeface="Times New Roman" panose="02020603050405020304" pitchFamily="18" charset="0"/>
                <a:cs typeface="Times New Roman" panose="02020603050405020304" pitchFamily="18" charset="0"/>
              </a:rPr>
              <a:t>documents</a:t>
            </a:r>
            <a:endParaRPr kumimoji="1" lang="ko-KR" altLang="en-US" sz="2800" dirty="0">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E91D2F15-D458-2F48-9145-F31DF789BCD0}"/>
              </a:ext>
            </a:extLst>
          </p:cNvPr>
          <p:cNvPicPr>
            <a:picLocks noChangeAspect="1"/>
          </p:cNvPicPr>
          <p:nvPr/>
        </p:nvPicPr>
        <p:blipFill>
          <a:blip r:embed="rId3"/>
          <a:stretch>
            <a:fillRect/>
          </a:stretch>
        </p:blipFill>
        <p:spPr>
          <a:xfrm>
            <a:off x="3060298" y="3735876"/>
            <a:ext cx="1365214" cy="1365214"/>
          </a:xfrm>
          <a:prstGeom prst="rect">
            <a:avLst/>
          </a:prstGeom>
        </p:spPr>
      </p:pic>
      <p:pic>
        <p:nvPicPr>
          <p:cNvPr id="10" name="그림 9">
            <a:extLst>
              <a:ext uri="{FF2B5EF4-FFF2-40B4-BE49-F238E27FC236}">
                <a16:creationId xmlns:a16="http://schemas.microsoft.com/office/drawing/2014/main" id="{E30C9380-1ED0-554C-AB56-28382A00C9C6}"/>
              </a:ext>
            </a:extLst>
          </p:cNvPr>
          <p:cNvPicPr>
            <a:picLocks noChangeAspect="1"/>
          </p:cNvPicPr>
          <p:nvPr/>
        </p:nvPicPr>
        <p:blipFill>
          <a:blip r:embed="rId4"/>
          <a:stretch>
            <a:fillRect/>
          </a:stretch>
        </p:blipFill>
        <p:spPr>
          <a:xfrm>
            <a:off x="2017748" y="1794499"/>
            <a:ext cx="1725157" cy="1235213"/>
          </a:xfrm>
          <a:prstGeom prst="rect">
            <a:avLst/>
          </a:prstGeom>
        </p:spPr>
      </p:pic>
      <p:pic>
        <p:nvPicPr>
          <p:cNvPr id="12" name="그림 11">
            <a:extLst>
              <a:ext uri="{FF2B5EF4-FFF2-40B4-BE49-F238E27FC236}">
                <a16:creationId xmlns:a16="http://schemas.microsoft.com/office/drawing/2014/main" id="{1E499F6C-263C-C34D-B815-8DD2401E3FC8}"/>
              </a:ext>
            </a:extLst>
          </p:cNvPr>
          <p:cNvPicPr>
            <a:picLocks noChangeAspect="1"/>
          </p:cNvPicPr>
          <p:nvPr/>
        </p:nvPicPr>
        <p:blipFill>
          <a:blip r:embed="rId5"/>
          <a:stretch>
            <a:fillRect/>
          </a:stretch>
        </p:blipFill>
        <p:spPr>
          <a:xfrm>
            <a:off x="1795053" y="5707465"/>
            <a:ext cx="2973572" cy="505275"/>
          </a:xfrm>
          <a:prstGeom prst="rect">
            <a:avLst/>
          </a:prstGeom>
        </p:spPr>
      </p:pic>
      <p:pic>
        <p:nvPicPr>
          <p:cNvPr id="23" name="그림 22">
            <a:extLst>
              <a:ext uri="{FF2B5EF4-FFF2-40B4-BE49-F238E27FC236}">
                <a16:creationId xmlns:a16="http://schemas.microsoft.com/office/drawing/2014/main" id="{3E3C3AA7-0EC4-E846-98B4-0C3ED1F1C568}"/>
              </a:ext>
            </a:extLst>
          </p:cNvPr>
          <p:cNvPicPr>
            <a:picLocks noChangeAspect="1"/>
          </p:cNvPicPr>
          <p:nvPr/>
        </p:nvPicPr>
        <p:blipFill>
          <a:blip r:embed="rId6"/>
          <a:stretch>
            <a:fillRect/>
          </a:stretch>
        </p:blipFill>
        <p:spPr>
          <a:xfrm>
            <a:off x="669824" y="3332900"/>
            <a:ext cx="1843357" cy="1619455"/>
          </a:xfrm>
          <a:prstGeom prst="rect">
            <a:avLst/>
          </a:prstGeom>
        </p:spPr>
      </p:pic>
      <p:pic>
        <p:nvPicPr>
          <p:cNvPr id="25" name="그래픽 24">
            <a:extLst>
              <a:ext uri="{FF2B5EF4-FFF2-40B4-BE49-F238E27FC236}">
                <a16:creationId xmlns:a16="http://schemas.microsoft.com/office/drawing/2014/main" id="{1CDBF112-9530-A74E-A005-F61F349F36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25512" y="2141019"/>
            <a:ext cx="1561213" cy="1561213"/>
          </a:xfrm>
          <a:prstGeom prst="rect">
            <a:avLst/>
          </a:prstGeom>
        </p:spPr>
      </p:pic>
      <p:grpSp>
        <p:nvGrpSpPr>
          <p:cNvPr id="30" name="그룹 29">
            <a:extLst>
              <a:ext uri="{FF2B5EF4-FFF2-40B4-BE49-F238E27FC236}">
                <a16:creationId xmlns:a16="http://schemas.microsoft.com/office/drawing/2014/main" id="{8D6D9583-FBBF-2A44-8F91-F4BD22AED90C}"/>
              </a:ext>
            </a:extLst>
          </p:cNvPr>
          <p:cNvGrpSpPr/>
          <p:nvPr/>
        </p:nvGrpSpPr>
        <p:grpSpPr>
          <a:xfrm>
            <a:off x="5206119" y="4168280"/>
            <a:ext cx="1561212" cy="1539185"/>
            <a:chOff x="5035995" y="4125748"/>
            <a:chExt cx="1561212" cy="1539185"/>
          </a:xfrm>
        </p:grpSpPr>
        <p:pic>
          <p:nvPicPr>
            <p:cNvPr id="27" name="그림 26">
              <a:extLst>
                <a:ext uri="{FF2B5EF4-FFF2-40B4-BE49-F238E27FC236}">
                  <a16:creationId xmlns:a16="http://schemas.microsoft.com/office/drawing/2014/main" id="{532C3892-AA56-9641-846F-9EC3D849382B}"/>
                </a:ext>
              </a:extLst>
            </p:cNvPr>
            <p:cNvPicPr>
              <a:picLocks noChangeAspect="1"/>
            </p:cNvPicPr>
            <p:nvPr/>
          </p:nvPicPr>
          <p:blipFill>
            <a:blip r:embed="rId9"/>
            <a:stretch>
              <a:fillRect/>
            </a:stretch>
          </p:blipFill>
          <p:spPr>
            <a:xfrm>
              <a:off x="5035995" y="4125748"/>
              <a:ext cx="1561212" cy="1539185"/>
            </a:xfrm>
            <a:prstGeom prst="rect">
              <a:avLst/>
            </a:prstGeom>
          </p:spPr>
        </p:pic>
        <p:pic>
          <p:nvPicPr>
            <p:cNvPr id="29" name="그림 28">
              <a:extLst>
                <a:ext uri="{FF2B5EF4-FFF2-40B4-BE49-F238E27FC236}">
                  <a16:creationId xmlns:a16="http://schemas.microsoft.com/office/drawing/2014/main" id="{C734C78D-35F6-294A-B24C-92D63C10D576}"/>
                </a:ext>
              </a:extLst>
            </p:cNvPr>
            <p:cNvPicPr>
              <a:picLocks noChangeAspect="1"/>
            </p:cNvPicPr>
            <p:nvPr/>
          </p:nvPicPr>
          <p:blipFill>
            <a:blip r:embed="rId10"/>
            <a:stretch>
              <a:fillRect/>
            </a:stretch>
          </p:blipFill>
          <p:spPr>
            <a:xfrm>
              <a:off x="5118713" y="5051049"/>
              <a:ext cx="1395776" cy="613883"/>
            </a:xfrm>
            <a:prstGeom prst="rect">
              <a:avLst/>
            </a:prstGeom>
          </p:spPr>
        </p:pic>
      </p:grpSp>
      <p:sp>
        <p:nvSpPr>
          <p:cNvPr id="33" name="오른쪽 화살표[R] 32">
            <a:extLst>
              <a:ext uri="{FF2B5EF4-FFF2-40B4-BE49-F238E27FC236}">
                <a16:creationId xmlns:a16="http://schemas.microsoft.com/office/drawing/2014/main" id="{50476D67-9DF2-3D40-842A-34D1F9BE09A6}"/>
              </a:ext>
            </a:extLst>
          </p:cNvPr>
          <p:cNvSpPr/>
          <p:nvPr/>
        </p:nvSpPr>
        <p:spPr>
          <a:xfrm>
            <a:off x="7249249" y="3638340"/>
            <a:ext cx="597644" cy="423298"/>
          </a:xfrm>
          <a:prstGeom prst="rightArrow">
            <a:avLst/>
          </a:prstGeom>
          <a:pattFill prst="dkUpDiag">
            <a:fgClr>
              <a:srgbClr val="CC0000"/>
            </a:fgClr>
            <a:bgClr>
              <a:schemeClr val="bg1"/>
            </a:bgClr>
          </a:patt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988815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dirty="0">
                <a:solidFill>
                  <a:schemeClr val="tx1">
                    <a:lumMod val="85000"/>
                    <a:lumOff val="15000"/>
                  </a:schemeClr>
                </a:solidFill>
                <a:latin typeface="Corbel" panose="020B0503020204020204" pitchFamily="34" charset="0"/>
              </a:rPr>
              <a:t>Quantitative results on </a:t>
            </a:r>
            <a:r>
              <a:rPr kumimoji="1" lang="en-US" altLang="ko-KR" sz="42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TIFU</a:t>
            </a:r>
            <a:endParaRPr kumimoji="1" lang="ko-KR" altLang="en-US" sz="4200" dirty="0">
              <a:solidFill>
                <a:schemeClr val="tx1">
                  <a:lumMod val="85000"/>
                  <a:lumOff val="15000"/>
                </a:schemeClr>
              </a:solidFill>
              <a:latin typeface="Verdana" panose="020B0604030504040204" pitchFamily="34" charset="0"/>
              <a:cs typeface="Verdana" panose="020B0604030504040204" pitchFamily="34" charset="0"/>
            </a:endParaRPr>
          </a:p>
        </p:txBody>
      </p:sp>
      <p:pic>
        <p:nvPicPr>
          <p:cNvPr id="7" name="그림 6">
            <a:extLst>
              <a:ext uri="{FF2B5EF4-FFF2-40B4-BE49-F238E27FC236}">
                <a16:creationId xmlns:a16="http://schemas.microsoft.com/office/drawing/2014/main" id="{28FA214B-BD65-2940-B841-451C4CD3C0AD}"/>
              </a:ext>
            </a:extLst>
          </p:cNvPr>
          <p:cNvPicPr>
            <a:picLocks noChangeAspect="1"/>
          </p:cNvPicPr>
          <p:nvPr/>
        </p:nvPicPr>
        <p:blipFill rotWithShape="1">
          <a:blip r:embed="rId3"/>
          <a:srcRect l="37570"/>
          <a:stretch/>
        </p:blipFill>
        <p:spPr>
          <a:xfrm>
            <a:off x="5691499" y="243477"/>
            <a:ext cx="1766528" cy="916042"/>
          </a:xfrm>
          <a:prstGeom prst="rect">
            <a:avLst/>
          </a:prstGeom>
        </p:spPr>
      </p:pic>
      <p:sp>
        <p:nvSpPr>
          <p:cNvPr id="8" name="TextBox 7">
            <a:extLst>
              <a:ext uri="{FF2B5EF4-FFF2-40B4-BE49-F238E27FC236}">
                <a16:creationId xmlns:a16="http://schemas.microsoft.com/office/drawing/2014/main" id="{DFDED78E-7004-E843-BA8B-1A74FB7355A0}"/>
              </a:ext>
            </a:extLst>
          </p:cNvPr>
          <p:cNvSpPr txBox="1"/>
          <p:nvPr/>
        </p:nvSpPr>
        <p:spPr>
          <a:xfrm>
            <a:off x="422065" y="979962"/>
            <a:ext cx="6901681" cy="461665"/>
          </a:xfrm>
          <a:prstGeom prst="rect">
            <a:avLst/>
          </a:prstGeom>
          <a:noFill/>
        </p:spPr>
        <p:txBody>
          <a:bodyPr wrap="square" rtlCol="0" anchor="ctr">
            <a:spAutoFit/>
          </a:bodyPr>
          <a:lstStyle/>
          <a:p>
            <a:r>
              <a:rPr lang="en-US" altLang="ko-KR" sz="2400" dirty="0">
                <a:latin typeface="Corbel" panose="020B0503020204020204" pitchFamily="34" charset="0"/>
                <a:cs typeface="Times New Roman" panose="02020603050405020304" pitchFamily="18" charset="0"/>
              </a:rPr>
              <a:t>MMN outperforms all other summarization baselines</a:t>
            </a:r>
            <a:endParaRPr lang="en" altLang="ko-KR" sz="1600" dirty="0">
              <a:solidFill>
                <a:srgbClr val="CC0000"/>
              </a:solidFill>
              <a:latin typeface="Corbel" panose="020B0503020204020204" pitchFamily="34" charset="0"/>
              <a:cs typeface="Times New Roman" panose="02020603050405020304" pitchFamily="18" charset="0"/>
            </a:endParaRPr>
          </a:p>
        </p:txBody>
      </p:sp>
      <p:grpSp>
        <p:nvGrpSpPr>
          <p:cNvPr id="18" name="그룹 17">
            <a:extLst>
              <a:ext uri="{FF2B5EF4-FFF2-40B4-BE49-F238E27FC236}">
                <a16:creationId xmlns:a16="http://schemas.microsoft.com/office/drawing/2014/main" id="{ACF950D1-DC0E-5C4E-BFF8-DA7FF99ACC2A}"/>
              </a:ext>
            </a:extLst>
          </p:cNvPr>
          <p:cNvGrpSpPr/>
          <p:nvPr/>
        </p:nvGrpSpPr>
        <p:grpSpPr>
          <a:xfrm>
            <a:off x="1508778" y="2294340"/>
            <a:ext cx="10412604" cy="3362051"/>
            <a:chOff x="1508778" y="1781587"/>
            <a:chExt cx="10412604" cy="3362051"/>
          </a:xfrm>
        </p:grpSpPr>
        <p:grpSp>
          <p:nvGrpSpPr>
            <p:cNvPr id="19" name="그룹 18">
              <a:extLst>
                <a:ext uri="{FF2B5EF4-FFF2-40B4-BE49-F238E27FC236}">
                  <a16:creationId xmlns:a16="http://schemas.microsoft.com/office/drawing/2014/main" id="{BDF5A651-D856-2543-8844-272CD4E2B2C8}"/>
                </a:ext>
              </a:extLst>
            </p:cNvPr>
            <p:cNvGrpSpPr/>
            <p:nvPr/>
          </p:nvGrpSpPr>
          <p:grpSpPr>
            <a:xfrm>
              <a:off x="1508778" y="2210913"/>
              <a:ext cx="9174442" cy="2932725"/>
              <a:chOff x="1841528" y="2699006"/>
              <a:chExt cx="8609978" cy="2752287"/>
            </a:xfrm>
          </p:grpSpPr>
          <p:pic>
            <p:nvPicPr>
              <p:cNvPr id="22" name="그림 21">
                <a:extLst>
                  <a:ext uri="{FF2B5EF4-FFF2-40B4-BE49-F238E27FC236}">
                    <a16:creationId xmlns:a16="http://schemas.microsoft.com/office/drawing/2014/main" id="{344533B0-10C8-B844-9BF1-307BD522652C}"/>
                  </a:ext>
                </a:extLst>
              </p:cNvPr>
              <p:cNvPicPr>
                <a:picLocks noChangeAspect="1"/>
              </p:cNvPicPr>
              <p:nvPr/>
            </p:nvPicPr>
            <p:blipFill rotWithShape="1">
              <a:blip r:embed="rId4"/>
              <a:srcRect t="9350"/>
              <a:stretch/>
            </p:blipFill>
            <p:spPr>
              <a:xfrm>
                <a:off x="1841528" y="2700471"/>
                <a:ext cx="5983927" cy="2750822"/>
              </a:xfrm>
              <a:prstGeom prst="rect">
                <a:avLst/>
              </a:prstGeom>
            </p:spPr>
          </p:pic>
          <p:pic>
            <p:nvPicPr>
              <p:cNvPr id="23" name="그림 22">
                <a:extLst>
                  <a:ext uri="{FF2B5EF4-FFF2-40B4-BE49-F238E27FC236}">
                    <a16:creationId xmlns:a16="http://schemas.microsoft.com/office/drawing/2014/main" id="{91AC577F-4597-2848-B777-3BF3B62C15DE}"/>
                  </a:ext>
                </a:extLst>
              </p:cNvPr>
              <p:cNvPicPr>
                <a:picLocks noChangeAspect="1"/>
              </p:cNvPicPr>
              <p:nvPr/>
            </p:nvPicPr>
            <p:blipFill rotWithShape="1">
              <a:blip r:embed="rId5"/>
              <a:srcRect l="420"/>
              <a:stretch/>
            </p:blipFill>
            <p:spPr>
              <a:xfrm>
                <a:off x="7810855" y="2699006"/>
                <a:ext cx="2640651" cy="2752287"/>
              </a:xfrm>
              <a:prstGeom prst="rect">
                <a:avLst/>
              </a:prstGeom>
            </p:spPr>
          </p:pic>
        </p:grpSp>
        <p:sp>
          <p:nvSpPr>
            <p:cNvPr id="20" name="직사각형 19">
              <a:extLst>
                <a:ext uri="{FF2B5EF4-FFF2-40B4-BE49-F238E27FC236}">
                  <a16:creationId xmlns:a16="http://schemas.microsoft.com/office/drawing/2014/main" id="{BEC4F275-576C-CE41-AC1B-EDA16029C2C1}"/>
                </a:ext>
              </a:extLst>
            </p:cNvPr>
            <p:cNvSpPr/>
            <p:nvPr/>
          </p:nvSpPr>
          <p:spPr>
            <a:xfrm>
              <a:off x="5061667" y="3962401"/>
              <a:ext cx="5615565" cy="2848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TextBox 20">
              <a:extLst>
                <a:ext uri="{FF2B5EF4-FFF2-40B4-BE49-F238E27FC236}">
                  <a16:creationId xmlns:a16="http://schemas.microsoft.com/office/drawing/2014/main" id="{3CC9B0E8-924B-BF4D-B122-50F225791053}"/>
                </a:ext>
              </a:extLst>
            </p:cNvPr>
            <p:cNvSpPr txBox="1"/>
            <p:nvPr/>
          </p:nvSpPr>
          <p:spPr>
            <a:xfrm>
              <a:off x="1662601" y="1781587"/>
              <a:ext cx="10258781" cy="400110"/>
            </a:xfrm>
            <a:prstGeom prst="rect">
              <a:avLst/>
            </a:prstGeom>
            <a:noFill/>
          </p:spPr>
          <p:txBody>
            <a:bodyPr wrap="square" rtlCol="0">
              <a:spAutoFit/>
            </a:bodyPr>
            <a:lstStyle/>
            <a:p>
              <a:r>
                <a:rPr kumimoji="1" lang="en-US" altLang="ko-KR" sz="2000" dirty="0">
                  <a:latin typeface="Times New Roman" panose="02020603050405020304" pitchFamily="18" charset="0"/>
                  <a:cs typeface="Times New Roman" panose="02020603050405020304" pitchFamily="18" charset="0"/>
                </a:rPr>
                <a:t>	   Methods	            PPL      R1      R2     R-L     PPL      R1     R2     R-L </a:t>
              </a:r>
              <a:endParaRPr kumimoji="1" lang="ko-KR" altLang="en-US" sz="2000" dirty="0">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495818D2-5416-5D42-864B-3C40CAF7FD2E}"/>
              </a:ext>
            </a:extLst>
          </p:cNvPr>
          <p:cNvSpPr txBox="1"/>
          <p:nvPr/>
        </p:nvSpPr>
        <p:spPr>
          <a:xfrm>
            <a:off x="5691499" y="1948327"/>
            <a:ext cx="1703352" cy="461665"/>
          </a:xfrm>
          <a:prstGeom prst="rect">
            <a:avLst/>
          </a:prstGeom>
          <a:noFill/>
        </p:spPr>
        <p:txBody>
          <a:bodyPr wrap="square" rtlCol="0" anchor="ctr">
            <a:spAutoFit/>
          </a:bodyPr>
          <a:lstStyle/>
          <a:p>
            <a:pPr algn="ctr"/>
            <a:r>
              <a:rPr lang="en-US" altLang="ko-KR" sz="2400" dirty="0">
                <a:latin typeface="Times New Roman" panose="02020603050405020304" pitchFamily="18" charset="0"/>
                <a:cs typeface="Times New Roman" panose="02020603050405020304" pitchFamily="18" charset="0"/>
              </a:rPr>
              <a:t>TIFU-short</a:t>
            </a:r>
            <a:endParaRPr lang="en" altLang="ko-KR"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11EDB7C-E2AB-0F47-A812-D97AFE99F674}"/>
              </a:ext>
            </a:extLst>
          </p:cNvPr>
          <p:cNvSpPr txBox="1"/>
          <p:nvPr/>
        </p:nvSpPr>
        <p:spPr>
          <a:xfrm>
            <a:off x="8424659" y="1948327"/>
            <a:ext cx="1703352" cy="461665"/>
          </a:xfrm>
          <a:prstGeom prst="rect">
            <a:avLst/>
          </a:prstGeom>
          <a:noFill/>
        </p:spPr>
        <p:txBody>
          <a:bodyPr wrap="square" rtlCol="0" anchor="ctr">
            <a:spAutoFit/>
          </a:bodyPr>
          <a:lstStyle/>
          <a:p>
            <a:pPr algn="ctr"/>
            <a:r>
              <a:rPr lang="en-US" altLang="ko-KR" sz="2400" dirty="0">
                <a:latin typeface="Times New Roman" panose="02020603050405020304" pitchFamily="18" charset="0"/>
                <a:cs typeface="Times New Roman" panose="02020603050405020304" pitchFamily="18" charset="0"/>
              </a:rPr>
              <a:t>TIFU-long</a:t>
            </a:r>
            <a:endParaRPr lang="en" altLang="ko-KR"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1274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dirty="0">
                <a:solidFill>
                  <a:schemeClr val="tx1">
                    <a:lumMod val="85000"/>
                    <a:lumOff val="15000"/>
                  </a:schemeClr>
                </a:solidFill>
                <a:latin typeface="Corbel" panose="020B0503020204020204" pitchFamily="34" charset="0"/>
              </a:rPr>
              <a:t>Quantitative results on </a:t>
            </a:r>
            <a:r>
              <a:rPr kumimoji="1" lang="en-US" altLang="ko-KR" sz="42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TIFU</a:t>
            </a:r>
            <a:endParaRPr kumimoji="1" lang="ko-KR" altLang="en-US" sz="4200" dirty="0">
              <a:solidFill>
                <a:schemeClr val="tx1">
                  <a:lumMod val="85000"/>
                  <a:lumOff val="15000"/>
                </a:schemeClr>
              </a:solidFill>
              <a:latin typeface="Verdana" panose="020B0604030504040204" pitchFamily="34" charset="0"/>
              <a:cs typeface="Verdana" panose="020B0604030504040204" pitchFamily="34" charset="0"/>
            </a:endParaRPr>
          </a:p>
        </p:txBody>
      </p:sp>
      <p:pic>
        <p:nvPicPr>
          <p:cNvPr id="7" name="그림 6">
            <a:extLst>
              <a:ext uri="{FF2B5EF4-FFF2-40B4-BE49-F238E27FC236}">
                <a16:creationId xmlns:a16="http://schemas.microsoft.com/office/drawing/2014/main" id="{28FA214B-BD65-2940-B841-451C4CD3C0AD}"/>
              </a:ext>
            </a:extLst>
          </p:cNvPr>
          <p:cNvPicPr>
            <a:picLocks noChangeAspect="1"/>
          </p:cNvPicPr>
          <p:nvPr/>
        </p:nvPicPr>
        <p:blipFill rotWithShape="1">
          <a:blip r:embed="rId3"/>
          <a:srcRect l="37570"/>
          <a:stretch/>
        </p:blipFill>
        <p:spPr>
          <a:xfrm>
            <a:off x="5691499" y="243477"/>
            <a:ext cx="1766528" cy="916042"/>
          </a:xfrm>
          <a:prstGeom prst="rect">
            <a:avLst/>
          </a:prstGeom>
        </p:spPr>
      </p:pic>
      <p:sp>
        <p:nvSpPr>
          <p:cNvPr id="8" name="TextBox 7">
            <a:extLst>
              <a:ext uri="{FF2B5EF4-FFF2-40B4-BE49-F238E27FC236}">
                <a16:creationId xmlns:a16="http://schemas.microsoft.com/office/drawing/2014/main" id="{DFDED78E-7004-E843-BA8B-1A74FB7355A0}"/>
              </a:ext>
            </a:extLst>
          </p:cNvPr>
          <p:cNvSpPr txBox="1"/>
          <p:nvPr/>
        </p:nvSpPr>
        <p:spPr>
          <a:xfrm>
            <a:off x="422065" y="966216"/>
            <a:ext cx="7115326" cy="830997"/>
          </a:xfrm>
          <a:prstGeom prst="rect">
            <a:avLst/>
          </a:prstGeom>
          <a:noFill/>
        </p:spPr>
        <p:txBody>
          <a:bodyPr wrap="square" rtlCol="0" anchor="ctr">
            <a:spAutoFit/>
          </a:bodyPr>
          <a:lstStyle/>
          <a:p>
            <a:r>
              <a:rPr lang="en-US" altLang="ko-KR" sz="2400" dirty="0">
                <a:latin typeface="Corbel" panose="020B0503020204020204" pitchFamily="34" charset="0"/>
                <a:cs typeface="Times New Roman" panose="02020603050405020304" pitchFamily="18" charset="0"/>
              </a:rPr>
              <a:t>Note the </a:t>
            </a:r>
            <a:r>
              <a:rPr lang="en-US" altLang="ko-KR" sz="2400" i="1" dirty="0">
                <a:latin typeface="Corbel" panose="020B0503020204020204" pitchFamily="34" charset="0"/>
                <a:cs typeface="Times New Roman" panose="02020603050405020304" pitchFamily="18" charset="0"/>
              </a:rPr>
              <a:t>underperformance</a:t>
            </a:r>
            <a:r>
              <a:rPr lang="en-US" altLang="ko-KR" sz="2400" dirty="0">
                <a:latin typeface="Corbel" panose="020B0503020204020204" pitchFamily="34" charset="0"/>
                <a:cs typeface="Times New Roman" panose="02020603050405020304" pitchFamily="18" charset="0"/>
              </a:rPr>
              <a:t> of extractive methods</a:t>
            </a:r>
          </a:p>
          <a:p>
            <a:r>
              <a:rPr lang="en-US" altLang="ko-KR" sz="2400" dirty="0">
                <a:solidFill>
                  <a:schemeClr val="tx1">
                    <a:lumMod val="95000"/>
                    <a:lumOff val="5000"/>
                  </a:schemeClr>
                </a:solidFill>
                <a:latin typeface="Corbel" panose="020B0503020204020204" pitchFamily="34" charset="0"/>
                <a:cs typeface="Times New Roman" panose="02020603050405020304" pitchFamily="18" charset="0"/>
              </a:rPr>
              <a:t>compared to abstractive methods</a:t>
            </a:r>
            <a:endParaRPr lang="en" altLang="ko-KR" sz="1600" dirty="0">
              <a:solidFill>
                <a:schemeClr val="tx1">
                  <a:lumMod val="95000"/>
                  <a:lumOff val="5000"/>
                </a:schemeClr>
              </a:solidFill>
              <a:latin typeface="Corbel" panose="020B0503020204020204" pitchFamily="34" charset="0"/>
              <a:cs typeface="Times New Roman" panose="02020603050405020304" pitchFamily="18" charset="0"/>
            </a:endParaRPr>
          </a:p>
        </p:txBody>
      </p:sp>
      <p:grpSp>
        <p:nvGrpSpPr>
          <p:cNvPr id="16" name="그룹 15">
            <a:extLst>
              <a:ext uri="{FF2B5EF4-FFF2-40B4-BE49-F238E27FC236}">
                <a16:creationId xmlns:a16="http://schemas.microsoft.com/office/drawing/2014/main" id="{DCF122A6-32ED-264A-ADB8-69DF4335DA3C}"/>
              </a:ext>
            </a:extLst>
          </p:cNvPr>
          <p:cNvGrpSpPr/>
          <p:nvPr/>
        </p:nvGrpSpPr>
        <p:grpSpPr>
          <a:xfrm>
            <a:off x="1508778" y="2294340"/>
            <a:ext cx="10412604" cy="3362051"/>
            <a:chOff x="1508778" y="1781587"/>
            <a:chExt cx="10412604" cy="3362051"/>
          </a:xfrm>
        </p:grpSpPr>
        <p:grpSp>
          <p:nvGrpSpPr>
            <p:cNvPr id="14" name="그룹 13">
              <a:extLst>
                <a:ext uri="{FF2B5EF4-FFF2-40B4-BE49-F238E27FC236}">
                  <a16:creationId xmlns:a16="http://schemas.microsoft.com/office/drawing/2014/main" id="{0B5F5449-E875-D345-8614-C9B9E314BF6C}"/>
                </a:ext>
              </a:extLst>
            </p:cNvPr>
            <p:cNvGrpSpPr/>
            <p:nvPr/>
          </p:nvGrpSpPr>
          <p:grpSpPr>
            <a:xfrm>
              <a:off x="1508778" y="2210913"/>
              <a:ext cx="9174442" cy="2932725"/>
              <a:chOff x="1841528" y="2699006"/>
              <a:chExt cx="8609978" cy="2752287"/>
            </a:xfrm>
          </p:grpSpPr>
          <p:pic>
            <p:nvPicPr>
              <p:cNvPr id="10" name="그림 9">
                <a:extLst>
                  <a:ext uri="{FF2B5EF4-FFF2-40B4-BE49-F238E27FC236}">
                    <a16:creationId xmlns:a16="http://schemas.microsoft.com/office/drawing/2014/main" id="{13FDB5C5-90A2-1747-9AC0-C31AB8C2B784}"/>
                  </a:ext>
                </a:extLst>
              </p:cNvPr>
              <p:cNvPicPr>
                <a:picLocks noChangeAspect="1"/>
              </p:cNvPicPr>
              <p:nvPr/>
            </p:nvPicPr>
            <p:blipFill rotWithShape="1">
              <a:blip r:embed="rId4"/>
              <a:srcRect t="9350"/>
              <a:stretch/>
            </p:blipFill>
            <p:spPr>
              <a:xfrm>
                <a:off x="1841528" y="2700471"/>
                <a:ext cx="5983927" cy="2750822"/>
              </a:xfrm>
              <a:prstGeom prst="rect">
                <a:avLst/>
              </a:prstGeom>
            </p:spPr>
          </p:pic>
          <p:pic>
            <p:nvPicPr>
              <p:cNvPr id="12" name="그림 11">
                <a:extLst>
                  <a:ext uri="{FF2B5EF4-FFF2-40B4-BE49-F238E27FC236}">
                    <a16:creationId xmlns:a16="http://schemas.microsoft.com/office/drawing/2014/main" id="{8925EED0-EC54-C04F-846E-E84821FF4B1A}"/>
                  </a:ext>
                </a:extLst>
              </p:cNvPr>
              <p:cNvPicPr>
                <a:picLocks noChangeAspect="1"/>
              </p:cNvPicPr>
              <p:nvPr/>
            </p:nvPicPr>
            <p:blipFill rotWithShape="1">
              <a:blip r:embed="rId5"/>
              <a:srcRect l="420"/>
              <a:stretch/>
            </p:blipFill>
            <p:spPr>
              <a:xfrm>
                <a:off x="7810855" y="2699006"/>
                <a:ext cx="2640651" cy="2752287"/>
              </a:xfrm>
              <a:prstGeom prst="rect">
                <a:avLst/>
              </a:prstGeom>
            </p:spPr>
          </p:pic>
        </p:grpSp>
        <p:sp>
          <p:nvSpPr>
            <p:cNvPr id="4" name="직사각형 3">
              <a:extLst>
                <a:ext uri="{FF2B5EF4-FFF2-40B4-BE49-F238E27FC236}">
                  <a16:creationId xmlns:a16="http://schemas.microsoft.com/office/drawing/2014/main" id="{3BAD1834-244E-FC4D-A827-9EC201B85CC5}"/>
                </a:ext>
              </a:extLst>
            </p:cNvPr>
            <p:cNvSpPr/>
            <p:nvPr/>
          </p:nvSpPr>
          <p:spPr>
            <a:xfrm>
              <a:off x="5061667" y="3372740"/>
              <a:ext cx="5615565" cy="5925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5" name="TextBox 14">
              <a:extLst>
                <a:ext uri="{FF2B5EF4-FFF2-40B4-BE49-F238E27FC236}">
                  <a16:creationId xmlns:a16="http://schemas.microsoft.com/office/drawing/2014/main" id="{2929B65B-E5DF-054A-BDB3-8BE949474F4F}"/>
                </a:ext>
              </a:extLst>
            </p:cNvPr>
            <p:cNvSpPr txBox="1"/>
            <p:nvPr/>
          </p:nvSpPr>
          <p:spPr>
            <a:xfrm>
              <a:off x="1662601" y="1781587"/>
              <a:ext cx="10258781" cy="400110"/>
            </a:xfrm>
            <a:prstGeom prst="rect">
              <a:avLst/>
            </a:prstGeom>
            <a:noFill/>
          </p:spPr>
          <p:txBody>
            <a:bodyPr wrap="square" rtlCol="0">
              <a:spAutoFit/>
            </a:bodyPr>
            <a:lstStyle/>
            <a:p>
              <a:r>
                <a:rPr kumimoji="1" lang="en-US" altLang="ko-KR" sz="2000" dirty="0">
                  <a:latin typeface="Times New Roman" panose="02020603050405020304" pitchFamily="18" charset="0"/>
                  <a:cs typeface="Times New Roman" panose="02020603050405020304" pitchFamily="18" charset="0"/>
                </a:rPr>
                <a:t>	   Methods	            PPL      R1      R2     R-L     PPL      R1     R2     R-L </a:t>
              </a:r>
              <a:endParaRPr kumimoji="1" lang="ko-KR" altLang="en-US" sz="2000" dirty="0">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88EDDD67-2F7B-444F-9A88-11E9730A4443}"/>
              </a:ext>
            </a:extLst>
          </p:cNvPr>
          <p:cNvSpPr txBox="1"/>
          <p:nvPr/>
        </p:nvSpPr>
        <p:spPr>
          <a:xfrm>
            <a:off x="5691499" y="1948327"/>
            <a:ext cx="1703352" cy="461665"/>
          </a:xfrm>
          <a:prstGeom prst="rect">
            <a:avLst/>
          </a:prstGeom>
          <a:noFill/>
        </p:spPr>
        <p:txBody>
          <a:bodyPr wrap="square" rtlCol="0" anchor="ctr">
            <a:spAutoFit/>
          </a:bodyPr>
          <a:lstStyle/>
          <a:p>
            <a:pPr algn="ctr"/>
            <a:r>
              <a:rPr lang="en-US" altLang="ko-KR" sz="2400" dirty="0">
                <a:latin typeface="Times New Roman" panose="02020603050405020304" pitchFamily="18" charset="0"/>
                <a:cs typeface="Times New Roman" panose="02020603050405020304" pitchFamily="18" charset="0"/>
              </a:rPr>
              <a:t>TIFU-short</a:t>
            </a:r>
            <a:endParaRPr lang="en" altLang="ko-KR"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004D057-2DC0-F141-8A0E-595AC80F2822}"/>
              </a:ext>
            </a:extLst>
          </p:cNvPr>
          <p:cNvSpPr txBox="1"/>
          <p:nvPr/>
        </p:nvSpPr>
        <p:spPr>
          <a:xfrm>
            <a:off x="8424659" y="1948327"/>
            <a:ext cx="1703352" cy="461665"/>
          </a:xfrm>
          <a:prstGeom prst="rect">
            <a:avLst/>
          </a:prstGeom>
          <a:noFill/>
        </p:spPr>
        <p:txBody>
          <a:bodyPr wrap="square" rtlCol="0" anchor="ctr">
            <a:spAutoFit/>
          </a:bodyPr>
          <a:lstStyle/>
          <a:p>
            <a:pPr algn="ctr"/>
            <a:r>
              <a:rPr lang="en-US" altLang="ko-KR" sz="2400" dirty="0">
                <a:latin typeface="Times New Roman" panose="02020603050405020304" pitchFamily="18" charset="0"/>
                <a:cs typeface="Times New Roman" panose="02020603050405020304" pitchFamily="18" charset="0"/>
              </a:rPr>
              <a:t>TIFU-long</a:t>
            </a:r>
            <a:endParaRPr lang="en" altLang="ko-KR"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2544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2C41ED7-D7E2-9C47-96C6-26F258396052}"/>
              </a:ext>
            </a:extLst>
          </p:cNvPr>
          <p:cNvPicPr>
            <a:picLocks noChangeAspect="1"/>
          </p:cNvPicPr>
          <p:nvPr/>
        </p:nvPicPr>
        <p:blipFill>
          <a:blip r:embed="rId3"/>
          <a:stretch>
            <a:fillRect/>
          </a:stretch>
        </p:blipFill>
        <p:spPr>
          <a:xfrm>
            <a:off x="2310863" y="2383075"/>
            <a:ext cx="7570273" cy="2760106"/>
          </a:xfrm>
          <a:prstGeom prst="rect">
            <a:avLst/>
          </a:prstGeom>
        </p:spPr>
      </p:pic>
      <p:sp>
        <p:nvSpPr>
          <p:cNvPr id="25" name="TextBox 24">
            <a:extLst>
              <a:ext uri="{FF2B5EF4-FFF2-40B4-BE49-F238E27FC236}">
                <a16:creationId xmlns:a16="http://schemas.microsoft.com/office/drawing/2014/main" id="{9EBCFE74-0CD3-C041-9A9B-C88CC55E0DD4}"/>
              </a:ext>
            </a:extLst>
          </p:cNvPr>
          <p:cNvSpPr txBox="1"/>
          <p:nvPr/>
        </p:nvSpPr>
        <p:spPr>
          <a:xfrm>
            <a:off x="179946" y="5984913"/>
            <a:ext cx="11418102" cy="830997"/>
          </a:xfrm>
          <a:prstGeom prst="rect">
            <a:avLst/>
          </a:prstGeom>
          <a:noFill/>
        </p:spPr>
        <p:txBody>
          <a:bodyPr wrap="square" rtlCol="0">
            <a:spAutoFit/>
          </a:bodyPr>
          <a:lstStyle/>
          <a:p>
            <a:r>
              <a:rPr kumimoji="1" lang="en-US" altLang="ko-KR" sz="1600" dirty="0">
                <a:latin typeface="Corbel" panose="020B0503020204020204" pitchFamily="34" charset="0"/>
                <a:cs typeface="Lato" panose="020F0502020204030203" pitchFamily="34" charset="0"/>
              </a:rPr>
              <a:t>[1] </a:t>
            </a:r>
            <a:r>
              <a:rPr kumimoji="1" lang="en-US" altLang="ko-KR" sz="1600" dirty="0" err="1">
                <a:latin typeface="Corbel" panose="020B0503020204020204" pitchFamily="34" charset="0"/>
                <a:cs typeface="Lato" panose="020F0502020204030203" pitchFamily="34" charset="0"/>
              </a:rPr>
              <a:t>Grusky</a:t>
            </a:r>
            <a:r>
              <a:rPr kumimoji="1" lang="en-US" altLang="ko-KR" sz="1600" dirty="0">
                <a:latin typeface="Corbel" panose="020B0503020204020204" pitchFamily="34" charset="0"/>
                <a:cs typeface="Lato" panose="020F0502020204030203" pitchFamily="34" charset="0"/>
              </a:rPr>
              <a:t> et al., </a:t>
            </a:r>
            <a:r>
              <a:rPr kumimoji="1" lang="en-US" altLang="ko-KR" sz="1600" i="1" dirty="0">
                <a:latin typeface="Corbel" panose="020B0503020204020204" pitchFamily="34" charset="0"/>
                <a:cs typeface="Lato" panose="020F0502020204030203" pitchFamily="34" charset="0"/>
              </a:rPr>
              <a:t>Newsroom: A Dataset of 1.3 Million Summaries with Diverse Extractive Strategies</a:t>
            </a:r>
            <a:r>
              <a:rPr kumimoji="1" lang="en-US" altLang="ko-KR" sz="1600" dirty="0">
                <a:latin typeface="Corbel" panose="020B0503020204020204" pitchFamily="34" charset="0"/>
                <a:cs typeface="Lato" panose="020F0502020204030203" pitchFamily="34" charset="0"/>
              </a:rPr>
              <a:t>, NAACL, 2018</a:t>
            </a:r>
          </a:p>
          <a:p>
            <a:r>
              <a:rPr kumimoji="1" lang="en-US" altLang="ko-KR" sz="1600" dirty="0">
                <a:latin typeface="Corbel" panose="020B0503020204020204" pitchFamily="34" charset="0"/>
                <a:cs typeface="Lato" panose="020F0502020204030203" pitchFamily="34" charset="0"/>
              </a:rPr>
              <a:t>[2] Narayan et al., </a:t>
            </a:r>
            <a:r>
              <a:rPr kumimoji="1" lang="en-US" altLang="ko-KR" sz="1600" i="1" dirty="0">
                <a:latin typeface="Corbel" panose="020B0503020204020204" pitchFamily="34" charset="0"/>
                <a:cs typeface="Lato" panose="020F0502020204030203" pitchFamily="34" charset="0"/>
              </a:rPr>
              <a:t>Don’t Give Me the Details, Just the Summary! Topic-Aware Convolutional Neural Networks for Extreme Summarization</a:t>
            </a:r>
            <a:r>
              <a:rPr kumimoji="1" lang="en-US" altLang="ko-KR" sz="1600" dirty="0">
                <a:latin typeface="Corbel" panose="020B0503020204020204" pitchFamily="34" charset="0"/>
                <a:cs typeface="Lato" panose="020F0502020204030203" pitchFamily="34" charset="0"/>
              </a:rPr>
              <a:t>,</a:t>
            </a:r>
          </a:p>
          <a:p>
            <a:r>
              <a:rPr kumimoji="1" lang="en-US" altLang="ko-KR" sz="1600" dirty="0">
                <a:latin typeface="Corbel" panose="020B0503020204020204" pitchFamily="34" charset="0"/>
                <a:cs typeface="Lato" panose="020F0502020204030203" pitchFamily="34" charset="0"/>
              </a:rPr>
              <a:t>EMNLP, 2018</a:t>
            </a:r>
            <a:endParaRPr kumimoji="1" lang="ko-KR" altLang="en-US" sz="1600" dirty="0">
              <a:latin typeface="Corbel" panose="020B0503020204020204" pitchFamily="34" charset="0"/>
              <a:cs typeface="Lato" panose="020F0502020204030203" pitchFamily="34" charset="0"/>
            </a:endParaRPr>
          </a:p>
        </p:txBody>
      </p:sp>
      <p:sp>
        <p:nvSpPr>
          <p:cNvPr id="26" name="제목 1">
            <a:extLst>
              <a:ext uri="{FF2B5EF4-FFF2-40B4-BE49-F238E27FC236}">
                <a16:creationId xmlns:a16="http://schemas.microsoft.com/office/drawing/2014/main" id="{D005B749-FDCE-5C41-B3C8-6191D7A47AD7}"/>
              </a:ext>
            </a:extLst>
          </p:cNvPr>
          <p:cNvSpPr>
            <a:spLocks noGrp="1"/>
          </p:cNvSpPr>
          <p:nvPr>
            <p:ph type="title"/>
          </p:nvPr>
        </p:nvSpPr>
        <p:spPr>
          <a:xfrm>
            <a:off x="362245" y="243477"/>
            <a:ext cx="11235802" cy="1007669"/>
          </a:xfrm>
        </p:spPr>
        <p:txBody>
          <a:bodyPr>
            <a:normAutofit/>
          </a:bodyPr>
          <a:lstStyle/>
          <a:p>
            <a:r>
              <a:rPr kumimoji="1" lang="en-US" altLang="ko-KR" sz="4200" dirty="0">
                <a:solidFill>
                  <a:schemeClr val="tx1">
                    <a:lumMod val="85000"/>
                    <a:lumOff val="15000"/>
                  </a:schemeClr>
                </a:solidFill>
                <a:latin typeface="Corbel" panose="020B0503020204020204" pitchFamily="34" charset="0"/>
              </a:rPr>
              <a:t>Quantitative results on </a:t>
            </a:r>
            <a:r>
              <a:rPr kumimoji="1" lang="en-US" altLang="ko-KR" sz="4200" i="1" dirty="0">
                <a:solidFill>
                  <a:schemeClr val="tx1">
                    <a:lumMod val="85000"/>
                    <a:lumOff val="15000"/>
                  </a:schemeClr>
                </a:solidFill>
                <a:latin typeface="Corbel" panose="020B0503020204020204" pitchFamily="34" charset="0"/>
              </a:rPr>
              <a:t>other</a:t>
            </a:r>
            <a:r>
              <a:rPr kumimoji="1" lang="en-US" altLang="ko-KR" sz="4200" dirty="0">
                <a:solidFill>
                  <a:schemeClr val="tx1">
                    <a:lumMod val="85000"/>
                    <a:lumOff val="15000"/>
                  </a:schemeClr>
                </a:solidFill>
                <a:latin typeface="Corbel" panose="020B0503020204020204" pitchFamily="34" charset="0"/>
              </a:rPr>
              <a:t> abstractive datasets</a:t>
            </a:r>
            <a:endParaRPr kumimoji="1" lang="ko-KR" altLang="en-US" sz="4200" dirty="0">
              <a:solidFill>
                <a:schemeClr val="tx1">
                  <a:lumMod val="85000"/>
                  <a:lumOff val="15000"/>
                </a:schemeClr>
              </a:solidFill>
              <a:latin typeface="Verdana" panose="020B0604030504040204" pitchFamily="34" charset="0"/>
              <a:cs typeface="Verdana" panose="020B0604030504040204" pitchFamily="34" charset="0"/>
            </a:endParaRPr>
          </a:p>
        </p:txBody>
      </p:sp>
      <p:sp>
        <p:nvSpPr>
          <p:cNvPr id="20" name="직사각형 19">
            <a:extLst>
              <a:ext uri="{FF2B5EF4-FFF2-40B4-BE49-F238E27FC236}">
                <a16:creationId xmlns:a16="http://schemas.microsoft.com/office/drawing/2014/main" id="{C6FE8FDA-96D4-B449-9C76-2073383FB0EE}"/>
              </a:ext>
            </a:extLst>
          </p:cNvPr>
          <p:cNvSpPr/>
          <p:nvPr/>
        </p:nvSpPr>
        <p:spPr>
          <a:xfrm>
            <a:off x="4498038" y="4698398"/>
            <a:ext cx="5348821" cy="4144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2" name="직사각형 21">
            <a:extLst>
              <a:ext uri="{FF2B5EF4-FFF2-40B4-BE49-F238E27FC236}">
                <a16:creationId xmlns:a16="http://schemas.microsoft.com/office/drawing/2014/main" id="{D99DF7A5-F304-6146-901B-761C6496EE4E}"/>
              </a:ext>
            </a:extLst>
          </p:cNvPr>
          <p:cNvSpPr/>
          <p:nvPr/>
        </p:nvSpPr>
        <p:spPr>
          <a:xfrm>
            <a:off x="8836347" y="2314665"/>
            <a:ext cx="458780" cy="461665"/>
          </a:xfrm>
          <a:prstGeom prst="rect">
            <a:avLst/>
          </a:prstGeom>
        </p:spPr>
        <p:txBody>
          <a:bodyPr wrap="none">
            <a:spAutoFit/>
          </a:bodyPr>
          <a:lstStyle/>
          <a:p>
            <a:r>
              <a:rPr lang="en" altLang="ko-KR" sz="2400" baseline="30000" dirty="0">
                <a:solidFill>
                  <a:schemeClr val="tx1">
                    <a:lumMod val="95000"/>
                    <a:lumOff val="5000"/>
                  </a:schemeClr>
                </a:solidFill>
                <a:latin typeface="Corbel" panose="020B0503020204020204" pitchFamily="34" charset="0"/>
                <a:cs typeface="Times New Roman" panose="02020603050405020304" pitchFamily="18" charset="0"/>
              </a:rPr>
              <a:t>[2] </a:t>
            </a:r>
            <a:endParaRPr lang="ko-KR" altLang="en-US" sz="2400" dirty="0"/>
          </a:p>
        </p:txBody>
      </p:sp>
      <p:sp>
        <p:nvSpPr>
          <p:cNvPr id="23" name="직사각형 22">
            <a:extLst>
              <a:ext uri="{FF2B5EF4-FFF2-40B4-BE49-F238E27FC236}">
                <a16:creationId xmlns:a16="http://schemas.microsoft.com/office/drawing/2014/main" id="{81266735-6FCC-C842-8EBF-F4D96045D4B2}"/>
              </a:ext>
            </a:extLst>
          </p:cNvPr>
          <p:cNvSpPr/>
          <p:nvPr/>
        </p:nvSpPr>
        <p:spPr>
          <a:xfrm>
            <a:off x="6850153" y="2314665"/>
            <a:ext cx="445956" cy="461665"/>
          </a:xfrm>
          <a:prstGeom prst="rect">
            <a:avLst/>
          </a:prstGeom>
        </p:spPr>
        <p:txBody>
          <a:bodyPr wrap="none">
            <a:spAutoFit/>
          </a:bodyPr>
          <a:lstStyle/>
          <a:p>
            <a:r>
              <a:rPr lang="en" altLang="ko-KR" sz="2400" baseline="30000" dirty="0">
                <a:solidFill>
                  <a:schemeClr val="tx1">
                    <a:lumMod val="95000"/>
                    <a:lumOff val="5000"/>
                  </a:schemeClr>
                </a:solidFill>
                <a:latin typeface="Corbel" panose="020B0503020204020204" pitchFamily="34" charset="0"/>
                <a:cs typeface="Times New Roman" panose="02020603050405020304" pitchFamily="18" charset="0"/>
              </a:rPr>
              <a:t>[1] </a:t>
            </a:r>
            <a:endParaRPr lang="ko-KR" altLang="en-US" sz="2400" dirty="0"/>
          </a:p>
        </p:txBody>
      </p:sp>
      <p:sp>
        <p:nvSpPr>
          <p:cNvPr id="12" name="TextBox 11">
            <a:extLst>
              <a:ext uri="{FF2B5EF4-FFF2-40B4-BE49-F238E27FC236}">
                <a16:creationId xmlns:a16="http://schemas.microsoft.com/office/drawing/2014/main" id="{55139118-8FCD-1E41-B485-DFEFE3849C04}"/>
              </a:ext>
            </a:extLst>
          </p:cNvPr>
          <p:cNvSpPr txBox="1"/>
          <p:nvPr/>
        </p:nvSpPr>
        <p:spPr>
          <a:xfrm>
            <a:off x="422065" y="979962"/>
            <a:ext cx="10578031" cy="461665"/>
          </a:xfrm>
          <a:prstGeom prst="rect">
            <a:avLst/>
          </a:prstGeom>
          <a:noFill/>
        </p:spPr>
        <p:txBody>
          <a:bodyPr wrap="square" rtlCol="0" anchor="ctr">
            <a:spAutoFit/>
          </a:bodyPr>
          <a:lstStyle/>
          <a:p>
            <a:r>
              <a:rPr lang="en-US" altLang="ko-KR" sz="2400" dirty="0">
                <a:latin typeface="Corbel" panose="020B0503020204020204" pitchFamily="34" charset="0"/>
                <a:cs typeface="Times New Roman" panose="02020603050405020304" pitchFamily="18" charset="0"/>
              </a:rPr>
              <a:t>MMN exceedingly outperforms on </a:t>
            </a:r>
            <a:r>
              <a:rPr lang="en-US" altLang="ko-KR" sz="2400" dirty="0">
                <a:latin typeface="Times New Roman" panose="02020603050405020304" pitchFamily="18" charset="0"/>
                <a:cs typeface="Times New Roman" panose="02020603050405020304" pitchFamily="18" charset="0"/>
              </a:rPr>
              <a:t>Newsroom-Abs</a:t>
            </a:r>
            <a:r>
              <a:rPr lang="en-US" altLang="ko-KR" sz="2400" dirty="0">
                <a:latin typeface="Corbel" panose="020B0503020204020204" pitchFamily="34" charset="0"/>
                <a:cs typeface="Times New Roman" panose="02020603050405020304" pitchFamily="18" charset="0"/>
              </a:rPr>
              <a:t> and </a:t>
            </a:r>
            <a:r>
              <a:rPr lang="en-US" altLang="ko-KR" sz="2400" dirty="0" err="1">
                <a:latin typeface="Times New Roman" panose="02020603050405020304" pitchFamily="18" charset="0"/>
                <a:cs typeface="Times New Roman" panose="02020603050405020304" pitchFamily="18" charset="0"/>
              </a:rPr>
              <a:t>XSum</a:t>
            </a:r>
            <a:endParaRPr lang="en" altLang="ko-KR" sz="1600" dirty="0">
              <a:solidFill>
                <a:srgbClr val="CC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8948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dirty="0">
                <a:solidFill>
                  <a:schemeClr val="tx1">
                    <a:lumMod val="85000"/>
                    <a:lumOff val="15000"/>
                  </a:schemeClr>
                </a:solidFill>
                <a:latin typeface="Corbel" panose="020B0503020204020204" pitchFamily="34" charset="0"/>
              </a:rPr>
              <a:t>Qualitative results with</a:t>
            </a:r>
            <a:endParaRPr kumimoji="1" lang="ko-KR" altLang="en-US" sz="4200" dirty="0">
              <a:solidFill>
                <a:schemeClr val="tx1">
                  <a:lumMod val="85000"/>
                  <a:lumOff val="15000"/>
                </a:schemeClr>
              </a:solidFill>
              <a:latin typeface="Corbel" panose="020B0503020204020204" pitchFamily="34" charset="0"/>
            </a:endParaRPr>
          </a:p>
        </p:txBody>
      </p:sp>
      <p:graphicFrame>
        <p:nvGraphicFramePr>
          <p:cNvPr id="13" name="내용 개체 틀 5">
            <a:extLst>
              <a:ext uri="{FF2B5EF4-FFF2-40B4-BE49-F238E27FC236}">
                <a16:creationId xmlns:a16="http://schemas.microsoft.com/office/drawing/2014/main" id="{D26F2E0C-7C98-5441-B95E-23051C877049}"/>
              </a:ext>
            </a:extLst>
          </p:cNvPr>
          <p:cNvGraphicFramePr>
            <a:graphicFrameLocks/>
          </p:cNvGraphicFramePr>
          <p:nvPr>
            <p:extLst>
              <p:ext uri="{D42A27DB-BD31-4B8C-83A1-F6EECF244321}">
                <p14:modId xmlns:p14="http://schemas.microsoft.com/office/powerpoint/2010/main" val="1053970087"/>
              </p:ext>
            </p:extLst>
          </p:nvPr>
        </p:nvGraphicFramePr>
        <p:xfrm>
          <a:off x="2288217" y="2179372"/>
          <a:ext cx="7615567" cy="4145385"/>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그룹 14">
            <a:extLst>
              <a:ext uri="{FF2B5EF4-FFF2-40B4-BE49-F238E27FC236}">
                <a16:creationId xmlns:a16="http://schemas.microsoft.com/office/drawing/2014/main" id="{2914A8A1-327E-9946-A6DF-5FD020DFAF04}"/>
              </a:ext>
            </a:extLst>
          </p:cNvPr>
          <p:cNvGrpSpPr/>
          <p:nvPr/>
        </p:nvGrpSpPr>
        <p:grpSpPr>
          <a:xfrm>
            <a:off x="5694440" y="294181"/>
            <a:ext cx="5184356" cy="1008545"/>
            <a:chOff x="5694440" y="336911"/>
            <a:chExt cx="5184356" cy="1008545"/>
          </a:xfrm>
        </p:grpSpPr>
        <p:pic>
          <p:nvPicPr>
            <p:cNvPr id="4" name="그림 3">
              <a:extLst>
                <a:ext uri="{FF2B5EF4-FFF2-40B4-BE49-F238E27FC236}">
                  <a16:creationId xmlns:a16="http://schemas.microsoft.com/office/drawing/2014/main" id="{B795C610-F795-9545-9C27-B21BFD588EF1}"/>
                </a:ext>
              </a:extLst>
            </p:cNvPr>
            <p:cNvPicPr>
              <a:picLocks noChangeAspect="1"/>
            </p:cNvPicPr>
            <p:nvPr/>
          </p:nvPicPr>
          <p:blipFill>
            <a:blip r:embed="rId4"/>
            <a:stretch>
              <a:fillRect/>
            </a:stretch>
          </p:blipFill>
          <p:spPr>
            <a:xfrm>
              <a:off x="5694440" y="616963"/>
              <a:ext cx="1929878" cy="582823"/>
            </a:xfrm>
            <a:prstGeom prst="rect">
              <a:avLst/>
            </a:prstGeom>
          </p:spPr>
        </p:pic>
        <p:sp>
          <p:nvSpPr>
            <p:cNvPr id="5" name="TextBox 4">
              <a:extLst>
                <a:ext uri="{FF2B5EF4-FFF2-40B4-BE49-F238E27FC236}">
                  <a16:creationId xmlns:a16="http://schemas.microsoft.com/office/drawing/2014/main" id="{FBB379D2-054B-BA46-A8C8-34E513D0B770}"/>
                </a:ext>
              </a:extLst>
            </p:cNvPr>
            <p:cNvSpPr txBox="1"/>
            <p:nvPr/>
          </p:nvSpPr>
          <p:spPr>
            <a:xfrm>
              <a:off x="7667048" y="336911"/>
              <a:ext cx="3211748" cy="769441"/>
            </a:xfrm>
            <a:prstGeom prst="rect">
              <a:avLst/>
            </a:prstGeom>
            <a:noFill/>
          </p:spPr>
          <p:txBody>
            <a:bodyPr wrap="square" rtlCol="0">
              <a:spAutoFit/>
            </a:bodyPr>
            <a:lstStyle/>
            <a:p>
              <a:r>
                <a:rPr kumimoji="1" lang="en-US" altLang="ko-KR" sz="4400" dirty="0">
                  <a:solidFill>
                    <a:srgbClr val="0F88AE"/>
                  </a:solidFill>
                  <a:latin typeface="Futura Condensed Medium" panose="020B0602020204020303" pitchFamily="34" charset="-79"/>
                  <a:ea typeface="LiSong Pro Light" panose="02020300000000000000" pitchFamily="18" charset="-120"/>
                  <a:cs typeface="Futura Condensed Medium" panose="020B0602020204020303" pitchFamily="34" charset="-79"/>
                </a:rPr>
                <a:t>mechanical </a:t>
              </a:r>
              <a:r>
                <a:rPr kumimoji="1" lang="en-US" altLang="ko-KR" sz="4400" dirty="0" err="1">
                  <a:solidFill>
                    <a:srgbClr val="0F88AE"/>
                  </a:solidFill>
                  <a:latin typeface="Futura Condensed Medium" panose="020B0602020204020303" pitchFamily="34" charset="-79"/>
                  <a:ea typeface="LiSong Pro Light" panose="02020300000000000000" pitchFamily="18" charset="-120"/>
                  <a:cs typeface="Futura Condensed Medium" panose="020B0602020204020303" pitchFamily="34" charset="-79"/>
                </a:rPr>
                <a:t>turk</a:t>
              </a:r>
              <a:endParaRPr kumimoji="1" lang="ko-KR" altLang="en-US" sz="4400" dirty="0">
                <a:solidFill>
                  <a:srgbClr val="0F88AE"/>
                </a:solidFill>
                <a:latin typeface="Futura Condensed Medium" panose="020B0602020204020303" pitchFamily="34" charset="-79"/>
                <a:cs typeface="Futura Condensed Medium" panose="020B0602020204020303" pitchFamily="34" charset="-79"/>
              </a:endParaRPr>
            </a:p>
          </p:txBody>
        </p:sp>
        <p:sp>
          <p:nvSpPr>
            <p:cNvPr id="14" name="TextBox 13">
              <a:extLst>
                <a:ext uri="{FF2B5EF4-FFF2-40B4-BE49-F238E27FC236}">
                  <a16:creationId xmlns:a16="http://schemas.microsoft.com/office/drawing/2014/main" id="{CA072D62-72EE-0643-BA28-22136DE9FC79}"/>
                </a:ext>
              </a:extLst>
            </p:cNvPr>
            <p:cNvSpPr txBox="1"/>
            <p:nvPr/>
          </p:nvSpPr>
          <p:spPr>
            <a:xfrm>
              <a:off x="7615772" y="899180"/>
              <a:ext cx="3143382" cy="446276"/>
            </a:xfrm>
            <a:prstGeom prst="rect">
              <a:avLst/>
            </a:prstGeom>
            <a:noFill/>
          </p:spPr>
          <p:txBody>
            <a:bodyPr wrap="square" rtlCol="0">
              <a:spAutoFit/>
            </a:bodyPr>
            <a:lstStyle/>
            <a:p>
              <a:pPr algn="ctr"/>
              <a:r>
                <a:rPr kumimoji="1" lang="en-US" altLang="ko-KR" sz="2300" dirty="0">
                  <a:solidFill>
                    <a:srgbClr val="1EB3E0"/>
                  </a:solidFill>
                  <a:latin typeface="Futura Condensed Medium" panose="020B0602020204020303" pitchFamily="34" charset="-79"/>
                  <a:ea typeface="LiSong Pro Light" panose="02020300000000000000" pitchFamily="18" charset="-120"/>
                  <a:cs typeface="Futura Condensed Medium" panose="020B0602020204020303" pitchFamily="34" charset="-79"/>
                </a:rPr>
                <a:t>Artificial Artificial Intelligence</a:t>
              </a:r>
              <a:endParaRPr kumimoji="1" lang="ko-KR" altLang="en-US" sz="2300" dirty="0">
                <a:solidFill>
                  <a:srgbClr val="1EB3E0"/>
                </a:solidFill>
                <a:latin typeface="Futura Condensed Medium" panose="020B0602020204020303" pitchFamily="34" charset="-79"/>
                <a:cs typeface="Futura Condensed Medium" panose="020B0602020204020303" pitchFamily="34" charset="-79"/>
              </a:endParaRPr>
            </a:p>
          </p:txBody>
        </p:sp>
      </p:grpSp>
      <p:sp>
        <p:nvSpPr>
          <p:cNvPr id="6" name="직사각형 5">
            <a:extLst>
              <a:ext uri="{FF2B5EF4-FFF2-40B4-BE49-F238E27FC236}">
                <a16:creationId xmlns:a16="http://schemas.microsoft.com/office/drawing/2014/main" id="{A6148BD2-F4BD-A94C-8ABF-0C288817F2D9}"/>
              </a:ext>
            </a:extLst>
          </p:cNvPr>
          <p:cNvSpPr/>
          <p:nvPr/>
        </p:nvSpPr>
        <p:spPr>
          <a:xfrm>
            <a:off x="387883" y="1012580"/>
            <a:ext cx="6096000" cy="830997"/>
          </a:xfrm>
          <a:prstGeom prst="rect">
            <a:avLst/>
          </a:prstGeom>
        </p:spPr>
        <p:txBody>
          <a:bodyPr>
            <a:spAutoFit/>
          </a:bodyPr>
          <a:lstStyle/>
          <a:p>
            <a:r>
              <a:rPr kumimoji="1" lang="en-US" altLang="ko-KR" sz="2400" dirty="0">
                <a:latin typeface="Corbel" panose="020B0503020204020204" pitchFamily="34" charset="0"/>
              </a:rPr>
              <a:t>Users significantly prefer </a:t>
            </a:r>
          </a:p>
          <a:p>
            <a:r>
              <a:rPr kumimoji="1" lang="en-US" altLang="ko-KR" sz="2400" dirty="0">
                <a:latin typeface="Corbel" panose="020B0503020204020204" pitchFamily="34" charset="0"/>
              </a:rPr>
              <a:t>our MMN results to those of baselines</a:t>
            </a:r>
            <a:r>
              <a:rPr kumimoji="1" lang="ko-KR" altLang="en-US" sz="2400" dirty="0">
                <a:latin typeface="Corbel" panose="020B0503020204020204" pitchFamily="34" charset="0"/>
              </a:rPr>
              <a:t> </a:t>
            </a:r>
            <a:r>
              <a:rPr kumimoji="1" lang="en-US" altLang="ko-KR" sz="2400" dirty="0">
                <a:latin typeface="Corbel" panose="020B0503020204020204" pitchFamily="34" charset="0"/>
              </a:rPr>
              <a:t>on </a:t>
            </a:r>
            <a:r>
              <a:rPr kumimoji="1" lang="en-US" altLang="ko-KR" sz="2400" dirty="0">
                <a:latin typeface="Verdana" panose="020B0604030504040204" pitchFamily="34" charset="0"/>
                <a:ea typeface="Verdana" panose="020B0604030504040204" pitchFamily="34" charset="0"/>
                <a:cs typeface="Verdana" panose="020B0604030504040204" pitchFamily="34" charset="0"/>
              </a:rPr>
              <a:t>TIFU</a:t>
            </a:r>
            <a:endParaRPr kumimoji="1" lang="ko-KR" altLang="en-US" sz="2400" dirty="0">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131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dirty="0">
                <a:solidFill>
                  <a:schemeClr val="tx1">
                    <a:lumMod val="85000"/>
                    <a:lumOff val="15000"/>
                  </a:schemeClr>
                </a:solidFill>
                <a:latin typeface="Corbel" panose="020B0503020204020204" pitchFamily="34" charset="0"/>
              </a:rPr>
              <a:t>Concluding Remarks</a:t>
            </a:r>
            <a:endParaRPr kumimoji="1" lang="ko-KR" altLang="en-US" sz="4200" dirty="0">
              <a:solidFill>
                <a:schemeClr val="tx1">
                  <a:lumMod val="85000"/>
                  <a:lumOff val="15000"/>
                </a:schemeClr>
              </a:solidFill>
              <a:latin typeface="Corbel" panose="020B0503020204020204" pitchFamily="34" charset="0"/>
            </a:endParaRPr>
          </a:p>
        </p:txBody>
      </p:sp>
      <p:sp>
        <p:nvSpPr>
          <p:cNvPr id="3" name="직사각형 2">
            <a:extLst>
              <a:ext uri="{FF2B5EF4-FFF2-40B4-BE49-F238E27FC236}">
                <a16:creationId xmlns:a16="http://schemas.microsoft.com/office/drawing/2014/main" id="{01935731-4EF9-D74A-ACF2-4CEB9D56DD26}"/>
              </a:ext>
            </a:extLst>
          </p:cNvPr>
          <p:cNvSpPr/>
          <p:nvPr/>
        </p:nvSpPr>
        <p:spPr>
          <a:xfrm>
            <a:off x="387883" y="1243313"/>
            <a:ext cx="6096000" cy="584775"/>
          </a:xfrm>
          <a:prstGeom prst="rect">
            <a:avLst/>
          </a:prstGeom>
        </p:spPr>
        <p:txBody>
          <a:bodyPr>
            <a:spAutoFit/>
          </a:bodyPr>
          <a:lstStyle/>
          <a:p>
            <a:pPr marL="457200" indent="-457200">
              <a:buFont typeface="Arial" panose="020B0604020202020204" pitchFamily="34" charset="0"/>
              <a:buChar char="•"/>
            </a:pPr>
            <a:r>
              <a:rPr kumimoji="1" lang="en-US" altLang="ko-KR" sz="3200" dirty="0">
                <a:latin typeface="Corbel" panose="020B0503020204020204" pitchFamily="34" charset="0"/>
              </a:rPr>
              <a:t>New dataset </a:t>
            </a:r>
            <a:endParaRPr kumimoji="1" lang="ko-KR" altLang="en-US" sz="3200" dirty="0">
              <a:latin typeface="Corbel" panose="020B0503020204020204" pitchFamily="34" charset="0"/>
            </a:endParaRPr>
          </a:p>
        </p:txBody>
      </p:sp>
      <p:pic>
        <p:nvPicPr>
          <p:cNvPr id="4" name="그림 3">
            <a:extLst>
              <a:ext uri="{FF2B5EF4-FFF2-40B4-BE49-F238E27FC236}">
                <a16:creationId xmlns:a16="http://schemas.microsoft.com/office/drawing/2014/main" id="{3150018A-1D6B-7840-8EBE-77099A568913}"/>
              </a:ext>
            </a:extLst>
          </p:cNvPr>
          <p:cNvPicPr>
            <a:picLocks noChangeAspect="1"/>
          </p:cNvPicPr>
          <p:nvPr/>
        </p:nvPicPr>
        <p:blipFill>
          <a:blip r:embed="rId3"/>
          <a:stretch>
            <a:fillRect/>
          </a:stretch>
        </p:blipFill>
        <p:spPr>
          <a:xfrm>
            <a:off x="3226901" y="1215251"/>
            <a:ext cx="1900579" cy="615280"/>
          </a:xfrm>
          <a:prstGeom prst="rect">
            <a:avLst/>
          </a:prstGeom>
        </p:spPr>
      </p:pic>
      <p:sp>
        <p:nvSpPr>
          <p:cNvPr id="5" name="직사각형 4">
            <a:extLst>
              <a:ext uri="{FF2B5EF4-FFF2-40B4-BE49-F238E27FC236}">
                <a16:creationId xmlns:a16="http://schemas.microsoft.com/office/drawing/2014/main" id="{DCF9703A-69B5-0E4C-8BF8-141D7E6B8D5B}"/>
              </a:ext>
            </a:extLst>
          </p:cNvPr>
          <p:cNvSpPr/>
          <p:nvPr/>
        </p:nvSpPr>
        <p:spPr>
          <a:xfrm>
            <a:off x="5201458" y="1264775"/>
            <a:ext cx="1250461" cy="523220"/>
          </a:xfrm>
          <a:prstGeom prst="rect">
            <a:avLst/>
          </a:prstGeom>
        </p:spPr>
        <p:txBody>
          <a:bodyPr wrap="square">
            <a:spAutoFit/>
          </a:bodyPr>
          <a:lstStyle/>
          <a:p>
            <a:r>
              <a:rPr kumimoji="1" lang="en-US" altLang="ko-KR" sz="2800" dirty="0">
                <a:latin typeface="Verdana" panose="020B0604030504040204" pitchFamily="34" charset="0"/>
                <a:ea typeface="Verdana" panose="020B0604030504040204" pitchFamily="34" charset="0"/>
                <a:cs typeface="Verdana" panose="020B0604030504040204" pitchFamily="34" charset="0"/>
              </a:rPr>
              <a:t>TIFU</a:t>
            </a:r>
            <a:endParaRPr lang="ko-KR" altLang="en-US" sz="2800" dirty="0">
              <a:latin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5E58D869-5C7D-9D48-9735-B68052BAE31E}"/>
              </a:ext>
            </a:extLst>
          </p:cNvPr>
          <p:cNvSpPr txBox="1"/>
          <p:nvPr/>
        </p:nvSpPr>
        <p:spPr>
          <a:xfrm>
            <a:off x="920562" y="1892777"/>
            <a:ext cx="7864519" cy="461665"/>
          </a:xfrm>
          <a:prstGeom prst="rect">
            <a:avLst/>
          </a:prstGeom>
          <a:noFill/>
        </p:spPr>
        <p:txBody>
          <a:bodyPr wrap="square" rtlCol="0">
            <a:spAutoFit/>
          </a:bodyPr>
          <a:lstStyle/>
          <a:p>
            <a:r>
              <a:rPr lang="en-US" altLang="ko-KR" sz="2400" dirty="0">
                <a:latin typeface="Corbel" panose="020B0503020204020204" pitchFamily="34" charset="0"/>
                <a:cs typeface="Times New Roman" panose="02020603050405020304" pitchFamily="18" charset="0"/>
              </a:rPr>
              <a:t>→</a:t>
            </a:r>
            <a:r>
              <a:rPr lang="ko-KR" altLang="en-US" sz="2400" dirty="0">
                <a:latin typeface="Corbel" panose="020B0503020204020204" pitchFamily="34" charset="0"/>
                <a:cs typeface="Times New Roman" panose="02020603050405020304" pitchFamily="18" charset="0"/>
              </a:rPr>
              <a:t> </a:t>
            </a:r>
            <a:r>
              <a:rPr lang="en-US" altLang="ko-KR" sz="2400" dirty="0">
                <a:latin typeface="Corbel" panose="020B0503020204020204" pitchFamily="34" charset="0"/>
                <a:cs typeface="Times New Roman" panose="02020603050405020304" pitchFamily="18" charset="0"/>
              </a:rPr>
              <a:t>Relaxing the bias problem in existing datasets</a:t>
            </a:r>
          </a:p>
        </p:txBody>
      </p:sp>
      <p:sp>
        <p:nvSpPr>
          <p:cNvPr id="7" name="직사각형 6">
            <a:extLst>
              <a:ext uri="{FF2B5EF4-FFF2-40B4-BE49-F238E27FC236}">
                <a16:creationId xmlns:a16="http://schemas.microsoft.com/office/drawing/2014/main" id="{2DF444D4-3DB7-A449-9BEA-708416A7A0FB}"/>
              </a:ext>
            </a:extLst>
          </p:cNvPr>
          <p:cNvSpPr/>
          <p:nvPr/>
        </p:nvSpPr>
        <p:spPr>
          <a:xfrm>
            <a:off x="387883" y="2455391"/>
            <a:ext cx="6096000" cy="584775"/>
          </a:xfrm>
          <a:prstGeom prst="rect">
            <a:avLst/>
          </a:prstGeom>
        </p:spPr>
        <p:txBody>
          <a:bodyPr>
            <a:spAutoFit/>
          </a:bodyPr>
          <a:lstStyle/>
          <a:p>
            <a:pPr marL="457200" indent="-457200">
              <a:buFont typeface="Arial" panose="020B0604020202020204" pitchFamily="34" charset="0"/>
              <a:buChar char="•"/>
            </a:pPr>
            <a:r>
              <a:rPr kumimoji="1" lang="en-US" altLang="ko-KR" sz="3200" dirty="0">
                <a:latin typeface="Corbel" panose="020B0503020204020204" pitchFamily="34" charset="0"/>
              </a:rPr>
              <a:t>Multi-level Memory Network</a:t>
            </a:r>
            <a:endParaRPr kumimoji="1" lang="ko-KR" altLang="en-US" sz="3200" dirty="0">
              <a:latin typeface="Corbel" panose="020B0503020204020204" pitchFamily="34" charset="0"/>
            </a:endParaRPr>
          </a:p>
        </p:txBody>
      </p:sp>
      <p:sp>
        <p:nvSpPr>
          <p:cNvPr id="8" name="TextBox 7">
            <a:extLst>
              <a:ext uri="{FF2B5EF4-FFF2-40B4-BE49-F238E27FC236}">
                <a16:creationId xmlns:a16="http://schemas.microsoft.com/office/drawing/2014/main" id="{C1AFEED8-5558-D644-AEB8-9DF7AF81C18C}"/>
              </a:ext>
            </a:extLst>
          </p:cNvPr>
          <p:cNvSpPr txBox="1"/>
          <p:nvPr/>
        </p:nvSpPr>
        <p:spPr>
          <a:xfrm>
            <a:off x="920561" y="3074350"/>
            <a:ext cx="6463005" cy="830997"/>
          </a:xfrm>
          <a:prstGeom prst="rect">
            <a:avLst/>
          </a:prstGeom>
          <a:noFill/>
        </p:spPr>
        <p:txBody>
          <a:bodyPr wrap="square" rtlCol="0">
            <a:spAutoFit/>
          </a:bodyPr>
          <a:lstStyle/>
          <a:p>
            <a:r>
              <a:rPr lang="en-US" altLang="ko-KR" sz="2400" dirty="0">
                <a:latin typeface="Corbel" panose="020B0503020204020204" pitchFamily="34" charset="0"/>
                <a:cs typeface="Times New Roman" panose="02020603050405020304" pitchFamily="18" charset="0"/>
              </a:rPr>
              <a:t>→</a:t>
            </a:r>
            <a:r>
              <a:rPr lang="ko-KR" altLang="en-US" sz="2400" dirty="0">
                <a:latin typeface="Corbel" panose="020B0503020204020204" pitchFamily="34" charset="0"/>
                <a:cs typeface="Times New Roman" panose="02020603050405020304" pitchFamily="18" charset="0"/>
              </a:rPr>
              <a:t> </a:t>
            </a:r>
            <a:r>
              <a:rPr lang="en-US" altLang="ko-KR" sz="2400" dirty="0">
                <a:latin typeface="Corbel" panose="020B0503020204020204" pitchFamily="34" charset="0"/>
                <a:cs typeface="Times New Roman" panose="02020603050405020304" pitchFamily="18" charset="0"/>
              </a:rPr>
              <a:t>Capturing different levels of representations</a:t>
            </a:r>
          </a:p>
          <a:p>
            <a:r>
              <a:rPr kumimoji="1" lang="en-US" altLang="ko-KR" sz="2400" dirty="0">
                <a:latin typeface="Corbel" panose="020B0503020204020204" pitchFamily="34" charset="0"/>
                <a:ea typeface="SpoqaHanSans" panose="020B0500000000000000" pitchFamily="34" charset="-128"/>
                <a:cs typeface="Times New Roman" panose="02020603050405020304" pitchFamily="18" charset="0"/>
              </a:rPr>
              <a:t>      &amp; long term information</a:t>
            </a:r>
            <a:endParaRPr kumimoji="1" lang="ko-KR" altLang="en-US" sz="2400" dirty="0">
              <a:latin typeface="SpoqaHanSans" panose="020B0500000000000000" pitchFamily="34" charset="-128"/>
              <a:ea typeface="SpoqaHanSans" panose="020B0500000000000000" pitchFamily="34" charset="-128"/>
            </a:endParaRPr>
          </a:p>
        </p:txBody>
      </p:sp>
      <p:sp>
        <p:nvSpPr>
          <p:cNvPr id="9" name="직사각형 8">
            <a:extLst>
              <a:ext uri="{FF2B5EF4-FFF2-40B4-BE49-F238E27FC236}">
                <a16:creationId xmlns:a16="http://schemas.microsoft.com/office/drawing/2014/main" id="{7BD8686D-7AD4-FD44-A668-084DB8911B7F}"/>
              </a:ext>
            </a:extLst>
          </p:cNvPr>
          <p:cNvSpPr/>
          <p:nvPr/>
        </p:nvSpPr>
        <p:spPr>
          <a:xfrm>
            <a:off x="387883" y="3981838"/>
            <a:ext cx="6096000" cy="584775"/>
          </a:xfrm>
          <a:prstGeom prst="rect">
            <a:avLst/>
          </a:prstGeom>
        </p:spPr>
        <p:txBody>
          <a:bodyPr>
            <a:spAutoFit/>
          </a:bodyPr>
          <a:lstStyle/>
          <a:p>
            <a:pPr marL="457200" indent="-457200">
              <a:buFont typeface="Arial" panose="020B0604020202020204" pitchFamily="34" charset="0"/>
              <a:buChar char="•"/>
            </a:pPr>
            <a:r>
              <a:rPr kumimoji="1" lang="en-US" altLang="ko-KR" sz="3200" dirty="0">
                <a:latin typeface="Corbel" panose="020B0503020204020204" pitchFamily="34" charset="0"/>
              </a:rPr>
              <a:t>Extensive experiments</a:t>
            </a:r>
            <a:endParaRPr kumimoji="1" lang="ko-KR" altLang="en-US" sz="3200" dirty="0">
              <a:latin typeface="Corbel" panose="020B0503020204020204" pitchFamily="34" charset="0"/>
            </a:endParaRPr>
          </a:p>
        </p:txBody>
      </p:sp>
      <p:sp>
        <p:nvSpPr>
          <p:cNvPr id="10" name="TextBox 9">
            <a:extLst>
              <a:ext uri="{FF2B5EF4-FFF2-40B4-BE49-F238E27FC236}">
                <a16:creationId xmlns:a16="http://schemas.microsoft.com/office/drawing/2014/main" id="{A74D673F-DB53-F94F-A0AE-01D59C153533}"/>
              </a:ext>
            </a:extLst>
          </p:cNvPr>
          <p:cNvSpPr txBox="1"/>
          <p:nvPr/>
        </p:nvSpPr>
        <p:spPr>
          <a:xfrm>
            <a:off x="920562" y="4617057"/>
            <a:ext cx="5389346" cy="1569660"/>
          </a:xfrm>
          <a:prstGeom prst="rect">
            <a:avLst/>
          </a:prstGeom>
          <a:noFill/>
        </p:spPr>
        <p:txBody>
          <a:bodyPr wrap="square" rtlCol="0">
            <a:spAutoFit/>
          </a:bodyPr>
          <a:lstStyle/>
          <a:p>
            <a:r>
              <a:rPr lang="en-US" altLang="ko-KR" sz="2400" dirty="0">
                <a:latin typeface="Corbel" panose="020B0503020204020204" pitchFamily="34" charset="0"/>
                <a:cs typeface="Times New Roman" panose="02020603050405020304" pitchFamily="18" charset="0"/>
              </a:rPr>
              <a:t>→</a:t>
            </a:r>
            <a:r>
              <a:rPr lang="ko-KR" altLang="en-US" sz="2400" dirty="0">
                <a:latin typeface="Corbel" panose="020B0503020204020204" pitchFamily="34" charset="0"/>
                <a:cs typeface="Times New Roman" panose="02020603050405020304" pitchFamily="18" charset="0"/>
              </a:rPr>
              <a:t> </a:t>
            </a:r>
            <a:r>
              <a:rPr kumimoji="1" lang="en-US" altLang="ko-KR" sz="2400" dirty="0">
                <a:latin typeface="Corbel" panose="020B0503020204020204" pitchFamily="34" charset="0"/>
                <a:ea typeface="SpoqaHanSans" panose="020B0500000000000000" pitchFamily="34" charset="-128"/>
                <a:cs typeface="Times New Roman" panose="02020603050405020304" pitchFamily="18" charset="0"/>
              </a:rPr>
              <a:t>Experimented on </a:t>
            </a:r>
            <a:r>
              <a:rPr kumimoji="1" lang="en-US" altLang="ko-KR" sz="2400" dirty="0">
                <a:latin typeface="Verdana" panose="020B0604030504040204" pitchFamily="34" charset="0"/>
                <a:ea typeface="Verdana" panose="020B0604030504040204" pitchFamily="34" charset="0"/>
                <a:cs typeface="Verdana" panose="020B0604030504040204" pitchFamily="34" charset="0"/>
              </a:rPr>
              <a:t>3</a:t>
            </a:r>
            <a:r>
              <a:rPr kumimoji="1" lang="en-US" altLang="ko-KR" sz="2400" dirty="0">
                <a:latin typeface="Corbel" panose="020B0503020204020204" pitchFamily="34" charset="0"/>
                <a:ea typeface="Verdana" panose="020B0604030504040204" pitchFamily="34" charset="0"/>
                <a:cs typeface="Verdana" panose="020B0604030504040204" pitchFamily="34" charset="0"/>
              </a:rPr>
              <a:t> </a:t>
            </a:r>
            <a:r>
              <a:rPr kumimoji="1" lang="en-US" altLang="ko-KR" sz="2400" dirty="0">
                <a:latin typeface="Corbel" panose="020B0503020204020204" pitchFamily="34" charset="0"/>
                <a:ea typeface="SpoqaHanSans" panose="020B0500000000000000" pitchFamily="34" charset="-128"/>
                <a:cs typeface="Times New Roman" panose="02020603050405020304" pitchFamily="18" charset="0"/>
              </a:rPr>
              <a:t>datasets</a:t>
            </a:r>
            <a:endParaRPr lang="en-US" altLang="ko-KR" sz="2400" dirty="0">
              <a:latin typeface="Corbel" panose="020B0503020204020204" pitchFamily="34" charset="0"/>
              <a:cs typeface="Times New Roman" panose="02020603050405020304" pitchFamily="18" charset="0"/>
            </a:endParaRPr>
          </a:p>
          <a:p>
            <a:r>
              <a:rPr lang="en-US" altLang="ko-KR" sz="2400" dirty="0">
                <a:latin typeface="Corbel" panose="020B0503020204020204" pitchFamily="34" charset="0"/>
                <a:cs typeface="Times New Roman" panose="02020603050405020304" pitchFamily="18" charset="0"/>
              </a:rPr>
              <a:t>      Run </a:t>
            </a:r>
            <a:r>
              <a:rPr lang="en-US" altLang="ko-KR" sz="2400" dirty="0">
                <a:latin typeface="Verdana" panose="020B0604030504040204" pitchFamily="34" charset="0"/>
                <a:ea typeface="Verdana" panose="020B0604030504040204" pitchFamily="34" charset="0"/>
                <a:cs typeface="Verdana" panose="020B0604030504040204" pitchFamily="34" charset="0"/>
              </a:rPr>
              <a:t>5</a:t>
            </a:r>
            <a:r>
              <a:rPr lang="en-US" altLang="ko-KR" sz="2400" dirty="0">
                <a:latin typeface="Corbel" panose="020B0503020204020204" pitchFamily="34" charset="0"/>
                <a:cs typeface="Times New Roman" panose="02020603050405020304" pitchFamily="18" charset="0"/>
              </a:rPr>
              <a:t> baseline models</a:t>
            </a:r>
          </a:p>
          <a:p>
            <a:r>
              <a:rPr kumimoji="1" lang="en-US" altLang="ko-KR" sz="2400" dirty="0">
                <a:latin typeface="Corbel" panose="020B0503020204020204" pitchFamily="34" charset="0"/>
                <a:ea typeface="SpoqaHanSans" panose="020B0500000000000000" pitchFamily="34" charset="-128"/>
                <a:cs typeface="Times New Roman" panose="02020603050405020304" pitchFamily="18" charset="0"/>
              </a:rPr>
              <a:t>      Went through </a:t>
            </a:r>
            <a:r>
              <a:rPr kumimoji="1" lang="en-US" altLang="ko-KR" sz="2400" dirty="0">
                <a:latin typeface="Verdana" panose="020B0604030504040204" pitchFamily="34" charset="0"/>
                <a:ea typeface="Verdana" panose="020B0604030504040204" pitchFamily="34" charset="0"/>
                <a:cs typeface="Verdana" panose="020B0604030504040204" pitchFamily="34" charset="0"/>
              </a:rPr>
              <a:t>4</a:t>
            </a:r>
            <a:r>
              <a:rPr kumimoji="1" lang="en-US" altLang="ko-KR" sz="2400" dirty="0">
                <a:latin typeface="Corbel" panose="020B0503020204020204" pitchFamily="34" charset="0"/>
                <a:ea typeface="SpoqaHanSans" panose="020B0500000000000000" pitchFamily="34" charset="-128"/>
                <a:cs typeface="Times New Roman" panose="02020603050405020304" pitchFamily="18" charset="0"/>
              </a:rPr>
              <a:t> ablation studies</a:t>
            </a:r>
          </a:p>
          <a:p>
            <a:r>
              <a:rPr kumimoji="1" lang="en-US" altLang="ko-KR" sz="2400" dirty="0">
                <a:latin typeface="Corbel" panose="020B0503020204020204" pitchFamily="34" charset="0"/>
                <a:ea typeface="SpoqaHanSans" panose="020B0500000000000000" pitchFamily="34" charset="-128"/>
                <a:cs typeface="Times New Roman" panose="02020603050405020304" pitchFamily="18" charset="0"/>
              </a:rPr>
              <a:t>      Performed user studies via AMT</a:t>
            </a:r>
          </a:p>
        </p:txBody>
      </p:sp>
      <p:grpSp>
        <p:nvGrpSpPr>
          <p:cNvPr id="11" name="그룹 10">
            <a:extLst>
              <a:ext uri="{FF2B5EF4-FFF2-40B4-BE49-F238E27FC236}">
                <a16:creationId xmlns:a16="http://schemas.microsoft.com/office/drawing/2014/main" id="{F1A03C0A-94A1-4347-A8AF-3221A99792EB}"/>
              </a:ext>
            </a:extLst>
          </p:cNvPr>
          <p:cNvGrpSpPr/>
          <p:nvPr/>
        </p:nvGrpSpPr>
        <p:grpSpPr>
          <a:xfrm>
            <a:off x="6931707" y="2848498"/>
            <a:ext cx="4806909" cy="3684810"/>
            <a:chOff x="4993616" y="1806122"/>
            <a:chExt cx="6245558" cy="4787628"/>
          </a:xfrm>
        </p:grpSpPr>
        <p:cxnSp>
          <p:nvCxnSpPr>
            <p:cNvPr id="12" name="직선 화살표 연결선 11">
              <a:extLst>
                <a:ext uri="{FF2B5EF4-FFF2-40B4-BE49-F238E27FC236}">
                  <a16:creationId xmlns:a16="http://schemas.microsoft.com/office/drawing/2014/main" id="{5F4F6FAA-B22E-434B-9DB9-3CFA05B6D5EB}"/>
                </a:ext>
              </a:extLst>
            </p:cNvPr>
            <p:cNvCxnSpPr>
              <a:cxnSpLocks/>
              <a:stCxn id="37" idx="7"/>
            </p:cNvCxnSpPr>
            <p:nvPr/>
          </p:nvCxnSpPr>
          <p:spPr>
            <a:xfrm flipV="1">
              <a:off x="5774822" y="4788376"/>
              <a:ext cx="1860734" cy="76828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D58D381-6C3D-4B48-9515-CB233089AAD6}"/>
                </a:ext>
              </a:extLst>
            </p:cNvPr>
            <p:cNvCxnSpPr>
              <a:cxnSpLocks/>
              <a:stCxn id="38" idx="7"/>
            </p:cNvCxnSpPr>
            <p:nvPr/>
          </p:nvCxnSpPr>
          <p:spPr>
            <a:xfrm flipV="1">
              <a:off x="7072888" y="4782650"/>
              <a:ext cx="767709" cy="7740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9649DBE4-E597-2045-B9ED-410C6E49E4B4}"/>
                </a:ext>
              </a:extLst>
            </p:cNvPr>
            <p:cNvCxnSpPr>
              <a:cxnSpLocks/>
              <a:stCxn id="39" idx="0"/>
            </p:cNvCxnSpPr>
            <p:nvPr/>
          </p:nvCxnSpPr>
          <p:spPr>
            <a:xfrm flipH="1" flipV="1">
              <a:off x="7949146" y="4782651"/>
              <a:ext cx="167250" cy="66954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E4D2BA3-D119-8E41-A7F9-F20727B7DE39}"/>
                </a:ext>
              </a:extLst>
            </p:cNvPr>
            <p:cNvSpPr txBox="1"/>
            <p:nvPr/>
          </p:nvSpPr>
          <p:spPr>
            <a:xfrm>
              <a:off x="4993616" y="6250137"/>
              <a:ext cx="1053296" cy="339907"/>
            </a:xfrm>
            <a:prstGeom prst="rect">
              <a:avLst/>
            </a:prstGeom>
            <a:noFill/>
          </p:spPr>
          <p:txBody>
            <a:bodyPr wrap="square" rtlCol="0">
              <a:spAutoFit/>
            </a:bodyPr>
            <a:lstStyle/>
            <a:p>
              <a:pPr algn="ctr"/>
              <a:r>
                <a:rPr kumimoji="1" lang="en-US" altLang="ko-KR" sz="105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6" name="TextBox 15">
              <a:extLst>
                <a:ext uri="{FF2B5EF4-FFF2-40B4-BE49-F238E27FC236}">
                  <a16:creationId xmlns:a16="http://schemas.microsoft.com/office/drawing/2014/main" id="{02963100-906A-5A4B-AFA4-07790AAC0F8E}"/>
                </a:ext>
              </a:extLst>
            </p:cNvPr>
            <p:cNvSpPr txBox="1"/>
            <p:nvPr/>
          </p:nvSpPr>
          <p:spPr>
            <a:xfrm>
              <a:off x="6291682" y="6253843"/>
              <a:ext cx="1053296" cy="339907"/>
            </a:xfrm>
            <a:prstGeom prst="rect">
              <a:avLst/>
            </a:prstGeom>
            <a:noFill/>
          </p:spPr>
          <p:txBody>
            <a:bodyPr wrap="square" rtlCol="0">
              <a:spAutoFit/>
            </a:bodyPr>
            <a:lstStyle/>
            <a:p>
              <a:pPr algn="ctr"/>
              <a:r>
                <a:rPr kumimoji="1" lang="en-US" altLang="ko-KR" sz="105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7" name="TextBox 16">
              <a:extLst>
                <a:ext uri="{FF2B5EF4-FFF2-40B4-BE49-F238E27FC236}">
                  <a16:creationId xmlns:a16="http://schemas.microsoft.com/office/drawing/2014/main" id="{CA87B20C-94FC-D546-B0CD-24D56407E299}"/>
                </a:ext>
              </a:extLst>
            </p:cNvPr>
            <p:cNvSpPr txBox="1"/>
            <p:nvPr/>
          </p:nvSpPr>
          <p:spPr>
            <a:xfrm>
              <a:off x="7589748" y="6250137"/>
              <a:ext cx="1053296" cy="339907"/>
            </a:xfrm>
            <a:prstGeom prst="rect">
              <a:avLst/>
            </a:prstGeom>
            <a:noFill/>
          </p:spPr>
          <p:txBody>
            <a:bodyPr wrap="square" rtlCol="0">
              <a:spAutoFit/>
            </a:bodyPr>
            <a:lstStyle/>
            <a:p>
              <a:pPr algn="ctr"/>
              <a:r>
                <a:rPr kumimoji="1" lang="en-US" altLang="ko-KR" sz="105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8" name="TextBox 17">
              <a:extLst>
                <a:ext uri="{FF2B5EF4-FFF2-40B4-BE49-F238E27FC236}">
                  <a16:creationId xmlns:a16="http://schemas.microsoft.com/office/drawing/2014/main" id="{3A7A0287-22DC-474C-A22B-BA650E04487E}"/>
                </a:ext>
              </a:extLst>
            </p:cNvPr>
            <p:cNvSpPr txBox="1"/>
            <p:nvPr/>
          </p:nvSpPr>
          <p:spPr>
            <a:xfrm>
              <a:off x="8887814" y="6250137"/>
              <a:ext cx="1053296" cy="339907"/>
            </a:xfrm>
            <a:prstGeom prst="rect">
              <a:avLst/>
            </a:prstGeom>
            <a:noFill/>
          </p:spPr>
          <p:txBody>
            <a:bodyPr wrap="square" rtlCol="0">
              <a:spAutoFit/>
            </a:bodyPr>
            <a:lstStyle/>
            <a:p>
              <a:pPr algn="ctr"/>
              <a:r>
                <a:rPr kumimoji="1" lang="en-US" altLang="ko-KR" sz="105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19" name="TextBox 18">
              <a:extLst>
                <a:ext uri="{FF2B5EF4-FFF2-40B4-BE49-F238E27FC236}">
                  <a16:creationId xmlns:a16="http://schemas.microsoft.com/office/drawing/2014/main" id="{79E3373D-71E9-D946-B490-4DFE23085BD2}"/>
                </a:ext>
              </a:extLst>
            </p:cNvPr>
            <p:cNvSpPr txBox="1"/>
            <p:nvPr/>
          </p:nvSpPr>
          <p:spPr>
            <a:xfrm>
              <a:off x="10185878" y="6250137"/>
              <a:ext cx="1053296" cy="339907"/>
            </a:xfrm>
            <a:prstGeom prst="rect">
              <a:avLst/>
            </a:prstGeom>
            <a:noFill/>
          </p:spPr>
          <p:txBody>
            <a:bodyPr wrap="square" rtlCol="0">
              <a:spAutoFit/>
            </a:bodyPr>
            <a:lstStyle/>
            <a:p>
              <a:pPr algn="ctr"/>
              <a:r>
                <a:rPr kumimoji="1" lang="en-US" altLang="ko-KR" sz="105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Word</a:t>
              </a:r>
            </a:p>
          </p:txBody>
        </p:sp>
        <p:sp>
          <p:nvSpPr>
            <p:cNvPr id="20" name="TextBox 19">
              <a:extLst>
                <a:ext uri="{FF2B5EF4-FFF2-40B4-BE49-F238E27FC236}">
                  <a16:creationId xmlns:a16="http://schemas.microsoft.com/office/drawing/2014/main" id="{6BE1B4D5-722C-E342-A4D5-579EC57712AB}"/>
                </a:ext>
              </a:extLst>
            </p:cNvPr>
            <p:cNvSpPr txBox="1"/>
            <p:nvPr/>
          </p:nvSpPr>
          <p:spPr>
            <a:xfrm>
              <a:off x="7277261" y="4441219"/>
              <a:ext cx="1053296" cy="329910"/>
            </a:xfrm>
            <a:prstGeom prst="rect">
              <a:avLst/>
            </a:prstGeom>
            <a:noFill/>
          </p:spPr>
          <p:txBody>
            <a:bodyPr wrap="square" rtlCol="0">
              <a:spAutoFit/>
            </a:bodyPr>
            <a:lstStyle/>
            <a:p>
              <a:pPr algn="ctr"/>
              <a:r>
                <a:rPr kumimoji="1" lang="en-US" altLang="ko-KR" sz="105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Sentence</a:t>
              </a:r>
            </a:p>
          </p:txBody>
        </p:sp>
        <p:sp>
          <p:nvSpPr>
            <p:cNvPr id="21" name="TextBox 20">
              <a:extLst>
                <a:ext uri="{FF2B5EF4-FFF2-40B4-BE49-F238E27FC236}">
                  <a16:creationId xmlns:a16="http://schemas.microsoft.com/office/drawing/2014/main" id="{68C8D347-230B-C14C-A380-BFC6967BB08C}"/>
                </a:ext>
              </a:extLst>
            </p:cNvPr>
            <p:cNvSpPr txBox="1"/>
            <p:nvPr/>
          </p:nvSpPr>
          <p:spPr>
            <a:xfrm>
              <a:off x="8604607" y="4441931"/>
              <a:ext cx="1053296" cy="329910"/>
            </a:xfrm>
            <a:prstGeom prst="rect">
              <a:avLst/>
            </a:prstGeom>
            <a:noFill/>
          </p:spPr>
          <p:txBody>
            <a:bodyPr wrap="square" rtlCol="0">
              <a:spAutoFit/>
            </a:bodyPr>
            <a:lstStyle/>
            <a:p>
              <a:pPr algn="ctr"/>
              <a:r>
                <a:rPr kumimoji="1" lang="en-US" altLang="ko-KR" sz="105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Sentence</a:t>
              </a:r>
            </a:p>
          </p:txBody>
        </p:sp>
        <p:sp>
          <p:nvSpPr>
            <p:cNvPr id="22" name="TextBox 21">
              <a:extLst>
                <a:ext uri="{FF2B5EF4-FFF2-40B4-BE49-F238E27FC236}">
                  <a16:creationId xmlns:a16="http://schemas.microsoft.com/office/drawing/2014/main" id="{9FFE5C5F-8DD4-6A44-86F3-44C535E9059C}"/>
                </a:ext>
              </a:extLst>
            </p:cNvPr>
            <p:cNvSpPr txBox="1"/>
            <p:nvPr/>
          </p:nvSpPr>
          <p:spPr>
            <a:xfrm>
              <a:off x="9919660" y="4445164"/>
              <a:ext cx="1053296" cy="329910"/>
            </a:xfrm>
            <a:prstGeom prst="rect">
              <a:avLst/>
            </a:prstGeom>
            <a:noFill/>
          </p:spPr>
          <p:txBody>
            <a:bodyPr wrap="square" rtlCol="0">
              <a:spAutoFit/>
            </a:bodyPr>
            <a:lstStyle/>
            <a:p>
              <a:pPr algn="ctr"/>
              <a:r>
                <a:rPr kumimoji="1" lang="en-US" altLang="ko-KR" sz="105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Sentence</a:t>
              </a:r>
            </a:p>
          </p:txBody>
        </p:sp>
        <p:sp>
          <p:nvSpPr>
            <p:cNvPr id="23" name="TextBox 22">
              <a:extLst>
                <a:ext uri="{FF2B5EF4-FFF2-40B4-BE49-F238E27FC236}">
                  <a16:creationId xmlns:a16="http://schemas.microsoft.com/office/drawing/2014/main" id="{42518682-2BB3-B648-9DEA-9B8D56529903}"/>
                </a:ext>
              </a:extLst>
            </p:cNvPr>
            <p:cNvSpPr txBox="1"/>
            <p:nvPr/>
          </p:nvSpPr>
          <p:spPr>
            <a:xfrm>
              <a:off x="9458900" y="2541347"/>
              <a:ext cx="1174774" cy="339907"/>
            </a:xfrm>
            <a:prstGeom prst="rect">
              <a:avLst/>
            </a:prstGeom>
            <a:noFill/>
          </p:spPr>
          <p:txBody>
            <a:bodyPr wrap="square" rtlCol="0">
              <a:spAutoFit/>
            </a:bodyPr>
            <a:lstStyle/>
            <a:p>
              <a:pPr algn="ctr"/>
              <a:r>
                <a:rPr kumimoji="1" lang="en-US" altLang="ko-KR" sz="105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Document</a:t>
              </a:r>
            </a:p>
          </p:txBody>
        </p:sp>
        <p:sp>
          <p:nvSpPr>
            <p:cNvPr id="24" name="타원 23">
              <a:extLst>
                <a:ext uri="{FF2B5EF4-FFF2-40B4-BE49-F238E27FC236}">
                  <a16:creationId xmlns:a16="http://schemas.microsoft.com/office/drawing/2014/main" id="{86B91A21-BB48-F845-B2C9-89A4671527E7}"/>
                </a:ext>
              </a:extLst>
            </p:cNvPr>
            <p:cNvSpPr/>
            <p:nvPr/>
          </p:nvSpPr>
          <p:spPr>
            <a:xfrm>
              <a:off x="9685370" y="1806122"/>
              <a:ext cx="720000" cy="720000"/>
            </a:xfrm>
            <a:prstGeom prst="ellipse">
              <a:avLst/>
            </a:prstGeom>
            <a:solidFill>
              <a:srgbClr val="FEC518"/>
            </a:solidFill>
            <a:ln w="57150">
              <a:solidFill>
                <a:srgbClr val="FEC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25" name="직선 화살표 연결선 24">
              <a:extLst>
                <a:ext uri="{FF2B5EF4-FFF2-40B4-BE49-F238E27FC236}">
                  <a16:creationId xmlns:a16="http://schemas.microsoft.com/office/drawing/2014/main" id="{94218AAE-E138-2240-BF3A-6C87AFCE5B4C}"/>
                </a:ext>
              </a:extLst>
            </p:cNvPr>
            <p:cNvCxnSpPr>
              <a:cxnSpLocks/>
            </p:cNvCxnSpPr>
            <p:nvPr/>
          </p:nvCxnSpPr>
          <p:spPr>
            <a:xfrm flipV="1">
              <a:off x="7088126" y="4766316"/>
              <a:ext cx="1860734" cy="76828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C695861-9416-EF4A-920B-B56A2EA53A1F}"/>
                </a:ext>
              </a:extLst>
            </p:cNvPr>
            <p:cNvCxnSpPr>
              <a:cxnSpLocks/>
            </p:cNvCxnSpPr>
            <p:nvPr/>
          </p:nvCxnSpPr>
          <p:spPr>
            <a:xfrm flipV="1">
              <a:off x="8386192" y="4760590"/>
              <a:ext cx="767709" cy="7740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EDBACDC-94F3-544C-B333-F9ED11B27C40}"/>
                </a:ext>
              </a:extLst>
            </p:cNvPr>
            <p:cNvCxnSpPr>
              <a:cxnSpLocks/>
            </p:cNvCxnSpPr>
            <p:nvPr/>
          </p:nvCxnSpPr>
          <p:spPr>
            <a:xfrm flipH="1" flipV="1">
              <a:off x="9262450" y="4760591"/>
              <a:ext cx="167250" cy="66954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654E8A4F-052E-5045-BF3A-D40ED5776E44}"/>
                </a:ext>
              </a:extLst>
            </p:cNvPr>
            <p:cNvCxnSpPr>
              <a:cxnSpLocks/>
            </p:cNvCxnSpPr>
            <p:nvPr/>
          </p:nvCxnSpPr>
          <p:spPr>
            <a:xfrm flipV="1">
              <a:off x="8386940" y="4767648"/>
              <a:ext cx="1860734" cy="76828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0E454E6-292F-BB4B-BCB5-0F4455741A53}"/>
                </a:ext>
              </a:extLst>
            </p:cNvPr>
            <p:cNvCxnSpPr>
              <a:cxnSpLocks/>
            </p:cNvCxnSpPr>
            <p:nvPr/>
          </p:nvCxnSpPr>
          <p:spPr>
            <a:xfrm flipV="1">
              <a:off x="9685006" y="4761922"/>
              <a:ext cx="767709" cy="7740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D2240E7-CE5F-8C48-AAD0-80F5A42BE300}"/>
                </a:ext>
              </a:extLst>
            </p:cNvPr>
            <p:cNvCxnSpPr>
              <a:cxnSpLocks/>
            </p:cNvCxnSpPr>
            <p:nvPr/>
          </p:nvCxnSpPr>
          <p:spPr>
            <a:xfrm flipH="1" flipV="1">
              <a:off x="10561264" y="4761923"/>
              <a:ext cx="167250" cy="66954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A73111C-5861-0B4B-9942-8253B44A45B8}"/>
                </a:ext>
              </a:extLst>
            </p:cNvPr>
            <p:cNvCxnSpPr>
              <a:cxnSpLocks/>
              <a:stCxn id="34" idx="0"/>
            </p:cNvCxnSpPr>
            <p:nvPr/>
          </p:nvCxnSpPr>
          <p:spPr>
            <a:xfrm flipV="1">
              <a:off x="7890892" y="2895321"/>
              <a:ext cx="1876633" cy="78974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6C95D22-EC0A-D542-90B7-D277D07D31C2}"/>
                </a:ext>
              </a:extLst>
            </p:cNvPr>
            <p:cNvCxnSpPr>
              <a:cxnSpLocks/>
            </p:cNvCxnSpPr>
            <p:nvPr/>
          </p:nvCxnSpPr>
          <p:spPr>
            <a:xfrm flipV="1">
              <a:off x="9204857" y="2889594"/>
              <a:ext cx="767709" cy="7740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BA1D416-4C04-A241-8640-048280319BDA}"/>
                </a:ext>
              </a:extLst>
            </p:cNvPr>
            <p:cNvCxnSpPr>
              <a:cxnSpLocks/>
              <a:stCxn id="36" idx="0"/>
            </p:cNvCxnSpPr>
            <p:nvPr/>
          </p:nvCxnSpPr>
          <p:spPr>
            <a:xfrm flipH="1" flipV="1">
              <a:off x="10081115" y="2889595"/>
              <a:ext cx="360000" cy="78898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C18D4E1F-3794-9C4F-9344-6A4C10E22687}"/>
                </a:ext>
              </a:extLst>
            </p:cNvPr>
            <p:cNvSpPr/>
            <p:nvPr/>
          </p:nvSpPr>
          <p:spPr>
            <a:xfrm>
              <a:off x="7530892" y="3685067"/>
              <a:ext cx="720000" cy="720000"/>
            </a:xfrm>
            <a:prstGeom prst="ellipse">
              <a:avLst/>
            </a:prstGeom>
            <a:solidFill>
              <a:srgbClr val="20DBA3"/>
            </a:solidFill>
            <a:ln w="57150">
              <a:solidFill>
                <a:srgbClr val="20D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5" name="타원 34">
              <a:extLst>
                <a:ext uri="{FF2B5EF4-FFF2-40B4-BE49-F238E27FC236}">
                  <a16:creationId xmlns:a16="http://schemas.microsoft.com/office/drawing/2014/main" id="{EA16FDB6-FFED-914D-9365-442EF9437C23}"/>
                </a:ext>
              </a:extLst>
            </p:cNvPr>
            <p:cNvSpPr/>
            <p:nvPr/>
          </p:nvSpPr>
          <p:spPr>
            <a:xfrm>
              <a:off x="8773091" y="3684395"/>
              <a:ext cx="720000" cy="720000"/>
            </a:xfrm>
            <a:prstGeom prst="ellipse">
              <a:avLst/>
            </a:prstGeom>
            <a:solidFill>
              <a:srgbClr val="20DBA3"/>
            </a:solidFill>
            <a:ln w="57150">
              <a:solidFill>
                <a:srgbClr val="20D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6" name="타원 35">
              <a:extLst>
                <a:ext uri="{FF2B5EF4-FFF2-40B4-BE49-F238E27FC236}">
                  <a16:creationId xmlns:a16="http://schemas.microsoft.com/office/drawing/2014/main" id="{04806EC9-F9AB-A449-AD2D-809BA9EC995C}"/>
                </a:ext>
              </a:extLst>
            </p:cNvPr>
            <p:cNvSpPr/>
            <p:nvPr/>
          </p:nvSpPr>
          <p:spPr>
            <a:xfrm>
              <a:off x="10081115" y="3678583"/>
              <a:ext cx="720000" cy="720000"/>
            </a:xfrm>
            <a:prstGeom prst="ellipse">
              <a:avLst/>
            </a:prstGeom>
            <a:solidFill>
              <a:srgbClr val="20DBA3"/>
            </a:solidFill>
            <a:ln w="57150">
              <a:solidFill>
                <a:srgbClr val="20D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7" name="타원 36">
              <a:extLst>
                <a:ext uri="{FF2B5EF4-FFF2-40B4-BE49-F238E27FC236}">
                  <a16:creationId xmlns:a16="http://schemas.microsoft.com/office/drawing/2014/main" id="{2AAC779F-2805-D346-9B9E-C6608B5492C4}"/>
                </a:ext>
              </a:extLst>
            </p:cNvPr>
            <p:cNvSpPr/>
            <p:nvPr/>
          </p:nvSpPr>
          <p:spPr>
            <a:xfrm>
              <a:off x="5160264" y="5451218"/>
              <a:ext cx="720000" cy="720000"/>
            </a:xfrm>
            <a:prstGeom prst="ellipse">
              <a:avLst/>
            </a:prstGeom>
            <a:solidFill>
              <a:srgbClr val="228AE7"/>
            </a:solidFill>
            <a:ln w="57150">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8" name="타원 37">
              <a:extLst>
                <a:ext uri="{FF2B5EF4-FFF2-40B4-BE49-F238E27FC236}">
                  <a16:creationId xmlns:a16="http://schemas.microsoft.com/office/drawing/2014/main" id="{4DE42BF7-07CA-9344-AE22-61205C63AA97}"/>
                </a:ext>
              </a:extLst>
            </p:cNvPr>
            <p:cNvSpPr/>
            <p:nvPr/>
          </p:nvSpPr>
          <p:spPr>
            <a:xfrm>
              <a:off x="6458330" y="5451218"/>
              <a:ext cx="720000" cy="720000"/>
            </a:xfrm>
            <a:prstGeom prst="ellipse">
              <a:avLst/>
            </a:prstGeom>
            <a:solidFill>
              <a:srgbClr val="228AE7"/>
            </a:solidFill>
            <a:ln w="57150">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9" name="타원 38">
              <a:extLst>
                <a:ext uri="{FF2B5EF4-FFF2-40B4-BE49-F238E27FC236}">
                  <a16:creationId xmlns:a16="http://schemas.microsoft.com/office/drawing/2014/main" id="{1880BE8B-048E-F449-B36F-117F1BBD8E9A}"/>
                </a:ext>
              </a:extLst>
            </p:cNvPr>
            <p:cNvSpPr/>
            <p:nvPr/>
          </p:nvSpPr>
          <p:spPr>
            <a:xfrm>
              <a:off x="7756396" y="5452193"/>
              <a:ext cx="720000" cy="720000"/>
            </a:xfrm>
            <a:prstGeom prst="ellipse">
              <a:avLst/>
            </a:prstGeom>
            <a:solidFill>
              <a:srgbClr val="228AE7"/>
            </a:solidFill>
            <a:ln w="57150">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0" name="타원 39">
              <a:extLst>
                <a:ext uri="{FF2B5EF4-FFF2-40B4-BE49-F238E27FC236}">
                  <a16:creationId xmlns:a16="http://schemas.microsoft.com/office/drawing/2014/main" id="{3876BF0B-E9D0-C240-8458-6B556E866A94}"/>
                </a:ext>
              </a:extLst>
            </p:cNvPr>
            <p:cNvSpPr/>
            <p:nvPr/>
          </p:nvSpPr>
          <p:spPr>
            <a:xfrm>
              <a:off x="9054462" y="5440830"/>
              <a:ext cx="720000" cy="720000"/>
            </a:xfrm>
            <a:prstGeom prst="ellipse">
              <a:avLst/>
            </a:prstGeom>
            <a:solidFill>
              <a:srgbClr val="228AE7"/>
            </a:solidFill>
            <a:ln w="57150">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1" name="타원 40">
              <a:extLst>
                <a:ext uri="{FF2B5EF4-FFF2-40B4-BE49-F238E27FC236}">
                  <a16:creationId xmlns:a16="http://schemas.microsoft.com/office/drawing/2014/main" id="{CABC27F8-04E9-314F-8395-EBD783F96C40}"/>
                </a:ext>
              </a:extLst>
            </p:cNvPr>
            <p:cNvSpPr/>
            <p:nvPr/>
          </p:nvSpPr>
          <p:spPr>
            <a:xfrm>
              <a:off x="10352526" y="5440830"/>
              <a:ext cx="720000" cy="720000"/>
            </a:xfrm>
            <a:prstGeom prst="ellipse">
              <a:avLst/>
            </a:prstGeom>
            <a:solidFill>
              <a:srgbClr val="228AE7"/>
            </a:solidFill>
            <a:ln w="57150">
              <a:solidFill>
                <a:srgbClr val="228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Tree>
    <p:extLst>
      <p:ext uri="{BB962C8B-B14F-4D97-AF65-F5344CB8AC3E}">
        <p14:creationId xmlns:p14="http://schemas.microsoft.com/office/powerpoint/2010/main" val="100572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7AE77CB-8F43-EA41-B13E-69E3C5CFC241}"/>
              </a:ext>
            </a:extLst>
          </p:cNvPr>
          <p:cNvPicPr>
            <a:picLocks noChangeAspect="1"/>
          </p:cNvPicPr>
          <p:nvPr/>
        </p:nvPicPr>
        <p:blipFill rotWithShape="1">
          <a:blip r:embed="rId3"/>
          <a:srcRect b="29679"/>
          <a:stretch/>
        </p:blipFill>
        <p:spPr>
          <a:xfrm>
            <a:off x="7199221" y="2702431"/>
            <a:ext cx="4264720" cy="4155569"/>
          </a:xfrm>
          <a:prstGeom prst="rect">
            <a:avLst/>
          </a:prstGeom>
        </p:spPr>
      </p:pic>
      <p:sp>
        <p:nvSpPr>
          <p:cNvPr id="4" name="제목 1">
            <a:extLst>
              <a:ext uri="{FF2B5EF4-FFF2-40B4-BE49-F238E27FC236}">
                <a16:creationId xmlns:a16="http://schemas.microsoft.com/office/drawing/2014/main" id="{96D45677-28F0-1A46-BE2A-A0204FFAA8DC}"/>
              </a:ext>
            </a:extLst>
          </p:cNvPr>
          <p:cNvSpPr>
            <a:spLocks noGrp="1"/>
          </p:cNvSpPr>
          <p:nvPr>
            <p:ph type="title"/>
          </p:nvPr>
        </p:nvSpPr>
        <p:spPr>
          <a:xfrm>
            <a:off x="1498362" y="2702431"/>
            <a:ext cx="5107537" cy="1007669"/>
          </a:xfrm>
        </p:spPr>
        <p:txBody>
          <a:bodyPr>
            <a:normAutofit fontScale="90000"/>
          </a:bodyPr>
          <a:lstStyle/>
          <a:p>
            <a:pPr algn="ctr"/>
            <a:r>
              <a:rPr kumimoji="1" lang="en-US" altLang="ko-KR" sz="7200" dirty="0">
                <a:solidFill>
                  <a:schemeClr val="tx1">
                    <a:lumMod val="85000"/>
                    <a:lumOff val="15000"/>
                  </a:schemeClr>
                </a:solidFill>
                <a:latin typeface="Corbel" panose="020B0503020204020204" pitchFamily="34" charset="0"/>
              </a:rPr>
              <a:t>Thank you</a:t>
            </a:r>
            <a:endParaRPr kumimoji="1" lang="ko-KR" altLang="en-US" sz="7200" dirty="0">
              <a:solidFill>
                <a:schemeClr val="tx1">
                  <a:lumMod val="85000"/>
                  <a:lumOff val="15000"/>
                </a:schemeClr>
              </a:solidFill>
              <a:latin typeface="Corbel" panose="020B0503020204020204" pitchFamily="34" charset="0"/>
            </a:endParaRPr>
          </a:p>
        </p:txBody>
      </p:sp>
      <p:sp>
        <p:nvSpPr>
          <p:cNvPr id="5" name="TextBox 6">
            <a:extLst>
              <a:ext uri="{FF2B5EF4-FFF2-40B4-BE49-F238E27FC236}">
                <a16:creationId xmlns:a16="http://schemas.microsoft.com/office/drawing/2014/main" id="{FF16AEDB-E44B-0F43-BDEC-66FEA3FF0F4C}"/>
              </a:ext>
            </a:extLst>
          </p:cNvPr>
          <p:cNvSpPr txBox="1"/>
          <p:nvPr/>
        </p:nvSpPr>
        <p:spPr>
          <a:xfrm>
            <a:off x="623130" y="3650725"/>
            <a:ext cx="6858000" cy="584775"/>
          </a:xfrm>
          <a:prstGeom prst="rect">
            <a:avLst/>
          </a:prstGeom>
          <a:noFill/>
        </p:spPr>
        <p:txBody>
          <a:bodyPr wrap="square" rtlCol="0">
            <a:spAutoFit/>
          </a:bodyPr>
          <a:lstStyle/>
          <a:p>
            <a:pPr algn="ctr"/>
            <a:r>
              <a:rPr kumimoji="1" lang="en-US" altLang="ko-KR" sz="3200" b="1" dirty="0">
                <a:solidFill>
                  <a:srgbClr val="EE4B7E"/>
                </a:solidFill>
                <a:latin typeface="Corbel" panose="020B0503020204020204" pitchFamily="34" charset="0"/>
                <a:ea typeface="Lato" panose="020F0502020204030203" pitchFamily="34" charset="0"/>
                <a:cs typeface="Lato" panose="020F0502020204030203" pitchFamily="34" charset="0"/>
              </a:rPr>
              <a:t>https://</a:t>
            </a:r>
            <a:r>
              <a:rPr kumimoji="1" lang="en-US" altLang="ko-KR" sz="3200" b="1" dirty="0" err="1">
                <a:solidFill>
                  <a:srgbClr val="EE4B7E"/>
                </a:solidFill>
                <a:latin typeface="Corbel" panose="020B0503020204020204" pitchFamily="34" charset="0"/>
                <a:ea typeface="Lato" panose="020F0502020204030203" pitchFamily="34" charset="0"/>
                <a:cs typeface="Lato" panose="020F0502020204030203" pitchFamily="34" charset="0"/>
              </a:rPr>
              <a:t>github.com</a:t>
            </a:r>
            <a:r>
              <a:rPr kumimoji="1" lang="en-US" altLang="ko-KR" sz="3200" b="1" dirty="0">
                <a:solidFill>
                  <a:srgbClr val="EE4B7E"/>
                </a:solidFill>
                <a:latin typeface="Corbel" panose="020B0503020204020204" pitchFamily="34" charset="0"/>
                <a:ea typeface="Lato" panose="020F0502020204030203" pitchFamily="34" charset="0"/>
                <a:cs typeface="Lato" panose="020F0502020204030203" pitchFamily="34" charset="0"/>
              </a:rPr>
              <a:t>/ctr4si/MMN</a:t>
            </a:r>
            <a:endParaRPr kumimoji="1" lang="ko-KR" altLang="en-US" sz="3200" b="1" dirty="0">
              <a:solidFill>
                <a:srgbClr val="EE4B7E"/>
              </a:solidFill>
              <a:latin typeface="Corbel" panose="020B0503020204020204" pitchFamily="34" charset="0"/>
              <a:ea typeface="Helvetica Neue" charset="0"/>
              <a:cs typeface="Lato" panose="020F0502020204030203" pitchFamily="34" charset="0"/>
            </a:endParaRPr>
          </a:p>
        </p:txBody>
      </p:sp>
    </p:spTree>
    <p:extLst>
      <p:ext uri="{BB962C8B-B14F-4D97-AF65-F5344CB8AC3E}">
        <p14:creationId xmlns:p14="http://schemas.microsoft.com/office/powerpoint/2010/main" val="1056151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1195A8-C03C-5844-B661-C3436CFF02F4}"/>
              </a:ext>
            </a:extLst>
          </p:cNvPr>
          <p:cNvSpPr>
            <a:spLocks noGrp="1"/>
          </p:cNvSpPr>
          <p:nvPr>
            <p:ph type="title"/>
          </p:nvPr>
        </p:nvSpPr>
        <p:spPr/>
        <p:txBody>
          <a:bodyPr/>
          <a:lstStyle/>
          <a:p>
            <a:r>
              <a:rPr kumimoji="1" lang="en-US" altLang="ko-KR" dirty="0"/>
              <a:t>Backup Slides</a:t>
            </a:r>
            <a:endParaRPr kumimoji="1" lang="ko-KR" altLang="en-US" dirty="0"/>
          </a:p>
        </p:txBody>
      </p:sp>
    </p:spTree>
    <p:extLst>
      <p:ext uri="{BB962C8B-B14F-4D97-AF65-F5344CB8AC3E}">
        <p14:creationId xmlns:p14="http://schemas.microsoft.com/office/powerpoint/2010/main" val="4033220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A937ED-8E2F-4545-A7A0-26E9E8D33C89}"/>
              </a:ext>
            </a:extLst>
          </p:cNvPr>
          <p:cNvPicPr>
            <a:picLocks noChangeAspect="1"/>
          </p:cNvPicPr>
          <p:nvPr/>
        </p:nvPicPr>
        <p:blipFill>
          <a:blip r:embed="rId3"/>
          <a:stretch>
            <a:fillRect/>
          </a:stretch>
        </p:blipFill>
        <p:spPr>
          <a:xfrm>
            <a:off x="577700" y="391759"/>
            <a:ext cx="2829621" cy="916042"/>
          </a:xfrm>
          <a:prstGeom prst="rect">
            <a:avLst/>
          </a:prstGeom>
        </p:spPr>
      </p:pic>
      <p:sp>
        <p:nvSpPr>
          <p:cNvPr id="4" name="직사각형 3">
            <a:extLst>
              <a:ext uri="{FF2B5EF4-FFF2-40B4-BE49-F238E27FC236}">
                <a16:creationId xmlns:a16="http://schemas.microsoft.com/office/drawing/2014/main" id="{0F18F63A-AD98-4B4D-B520-398F3A6BC912}"/>
              </a:ext>
            </a:extLst>
          </p:cNvPr>
          <p:cNvSpPr/>
          <p:nvPr/>
        </p:nvSpPr>
        <p:spPr>
          <a:xfrm>
            <a:off x="3458112" y="472056"/>
            <a:ext cx="1861712" cy="769441"/>
          </a:xfrm>
          <a:prstGeom prst="rect">
            <a:avLst/>
          </a:prstGeom>
        </p:spPr>
        <p:txBody>
          <a:bodyPr wrap="square">
            <a:spAutoFit/>
          </a:bodyPr>
          <a:lstStyle/>
          <a:p>
            <a:r>
              <a:rPr kumimoji="1" lang="en-US" altLang="ko-KR" sz="4400" dirty="0">
                <a:latin typeface="Verdana" panose="020B0604030504040204" pitchFamily="34" charset="0"/>
                <a:ea typeface="Verdana" panose="020B0604030504040204" pitchFamily="34" charset="0"/>
                <a:cs typeface="Verdana" panose="020B0604030504040204" pitchFamily="34" charset="0"/>
              </a:rPr>
              <a:t>TIFU:</a:t>
            </a:r>
            <a:endParaRPr lang="ko-KR" altLang="en-US" sz="4400" dirty="0">
              <a:latin typeface="Verdana" panose="020B0604030504040204" pitchFamily="34" charset="0"/>
              <a:cs typeface="Verdana" panose="020B0604030504040204" pitchFamily="34" charset="0"/>
            </a:endParaRPr>
          </a:p>
        </p:txBody>
      </p:sp>
      <p:sp>
        <p:nvSpPr>
          <p:cNvPr id="2" name="직사각형 1">
            <a:extLst>
              <a:ext uri="{FF2B5EF4-FFF2-40B4-BE49-F238E27FC236}">
                <a16:creationId xmlns:a16="http://schemas.microsoft.com/office/drawing/2014/main" id="{F87BBB1D-95FB-E142-A374-AE68A895577F}"/>
              </a:ext>
            </a:extLst>
          </p:cNvPr>
          <p:cNvSpPr/>
          <p:nvPr/>
        </p:nvSpPr>
        <p:spPr>
          <a:xfrm>
            <a:off x="5319823" y="441277"/>
            <a:ext cx="4471118" cy="830997"/>
          </a:xfrm>
          <a:prstGeom prst="rect">
            <a:avLst/>
          </a:prstGeom>
        </p:spPr>
        <p:txBody>
          <a:bodyPr wrap="square">
            <a:spAutoFit/>
          </a:bodyPr>
          <a:lstStyle/>
          <a:p>
            <a:r>
              <a:rPr kumimoji="1" lang="en-US" altLang="ko-KR" sz="4800" b="1" dirty="0">
                <a:latin typeface="Corbel" panose="020B0503020204020204" pitchFamily="34" charset="0"/>
              </a:rPr>
              <a:t>Weak </a:t>
            </a:r>
            <a:r>
              <a:rPr kumimoji="1" lang="en-US" altLang="ko-KR" sz="4800" dirty="0">
                <a:latin typeface="Corbel" panose="020B0503020204020204" pitchFamily="34" charset="0"/>
              </a:rPr>
              <a:t>Lead bias</a:t>
            </a:r>
            <a:endParaRPr lang="ko-KR" altLang="en-US" sz="4800" dirty="0"/>
          </a:p>
        </p:txBody>
      </p:sp>
      <p:grpSp>
        <p:nvGrpSpPr>
          <p:cNvPr id="10" name="그룹 9">
            <a:extLst>
              <a:ext uri="{FF2B5EF4-FFF2-40B4-BE49-F238E27FC236}">
                <a16:creationId xmlns:a16="http://schemas.microsoft.com/office/drawing/2014/main" id="{77BE4B27-B09F-0C43-AC73-F0495E966331}"/>
              </a:ext>
            </a:extLst>
          </p:cNvPr>
          <p:cNvGrpSpPr/>
          <p:nvPr/>
        </p:nvGrpSpPr>
        <p:grpSpPr>
          <a:xfrm>
            <a:off x="282027" y="2591411"/>
            <a:ext cx="11627945" cy="2411408"/>
            <a:chOff x="292984" y="2409290"/>
            <a:chExt cx="18599521" cy="3857176"/>
          </a:xfrm>
        </p:grpSpPr>
        <p:sp>
          <p:nvSpPr>
            <p:cNvPr id="11" name="TextBox 10">
              <a:extLst>
                <a:ext uri="{FF2B5EF4-FFF2-40B4-BE49-F238E27FC236}">
                  <a16:creationId xmlns:a16="http://schemas.microsoft.com/office/drawing/2014/main" id="{E7CCF892-0901-5C44-8559-FD7548B41A9F}"/>
                </a:ext>
              </a:extLst>
            </p:cNvPr>
            <p:cNvSpPr txBox="1"/>
            <p:nvPr/>
          </p:nvSpPr>
          <p:spPr>
            <a:xfrm>
              <a:off x="690816" y="2617427"/>
              <a:ext cx="590766" cy="2798635"/>
            </a:xfrm>
            <a:prstGeom prst="rect">
              <a:avLst/>
            </a:prstGeom>
            <a:solidFill>
              <a:schemeClr val="bg1"/>
            </a:solidFill>
            <a:ln>
              <a:noFill/>
            </a:ln>
          </p:spPr>
          <p:txBody>
            <a:bodyPr vert="eaVert" wrap="square" rtlCol="0">
              <a:spAutoFit/>
            </a:bodyPr>
            <a:lstStyle/>
            <a:p>
              <a:r>
                <a:rPr kumimoji="1" lang="en-US" altLang="ko-KR" sz="1200" dirty="0">
                  <a:latin typeface="Times New Roman" panose="02020603050405020304" pitchFamily="18" charset="0"/>
                  <a:cs typeface="Times New Roman" panose="02020603050405020304" pitchFamily="18" charset="0"/>
                </a:rPr>
                <a:t>6         4        2        0</a:t>
              </a:r>
            </a:p>
          </p:txBody>
        </p:sp>
        <p:pic>
          <p:nvPicPr>
            <p:cNvPr id="12" name="그림 11">
              <a:extLst>
                <a:ext uri="{FF2B5EF4-FFF2-40B4-BE49-F238E27FC236}">
                  <a16:creationId xmlns:a16="http://schemas.microsoft.com/office/drawing/2014/main" id="{035CF995-F828-9C4D-A33D-02B8835F6B52}"/>
                </a:ext>
              </a:extLst>
            </p:cNvPr>
            <p:cNvPicPr>
              <a:picLocks noChangeAspect="1"/>
            </p:cNvPicPr>
            <p:nvPr/>
          </p:nvPicPr>
          <p:blipFill>
            <a:blip r:embed="rId4"/>
            <a:stretch>
              <a:fillRect/>
            </a:stretch>
          </p:blipFill>
          <p:spPr>
            <a:xfrm>
              <a:off x="14599695" y="2417100"/>
              <a:ext cx="4292810" cy="3390165"/>
            </a:xfrm>
            <a:prstGeom prst="rect">
              <a:avLst/>
            </a:prstGeom>
          </p:spPr>
        </p:pic>
        <p:sp>
          <p:nvSpPr>
            <p:cNvPr id="13" name="직사각형 12">
              <a:extLst>
                <a:ext uri="{FF2B5EF4-FFF2-40B4-BE49-F238E27FC236}">
                  <a16:creationId xmlns:a16="http://schemas.microsoft.com/office/drawing/2014/main" id="{8FF767D9-F62B-CA4C-BE30-5FCFF9AFD986}"/>
                </a:ext>
              </a:extLst>
            </p:cNvPr>
            <p:cNvSpPr/>
            <p:nvPr/>
          </p:nvSpPr>
          <p:spPr>
            <a:xfrm>
              <a:off x="14599695" y="2687911"/>
              <a:ext cx="470618" cy="2617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14" name="그림 13">
              <a:extLst>
                <a:ext uri="{FF2B5EF4-FFF2-40B4-BE49-F238E27FC236}">
                  <a16:creationId xmlns:a16="http://schemas.microsoft.com/office/drawing/2014/main" id="{3BEC7A60-6F65-FB4C-9A7E-77B5B43BD6EE}"/>
                </a:ext>
              </a:extLst>
            </p:cNvPr>
            <p:cNvPicPr>
              <a:picLocks noChangeAspect="1"/>
            </p:cNvPicPr>
            <p:nvPr/>
          </p:nvPicPr>
          <p:blipFill>
            <a:blip r:embed="rId5"/>
            <a:stretch>
              <a:fillRect/>
            </a:stretch>
          </p:blipFill>
          <p:spPr>
            <a:xfrm>
              <a:off x="11102501" y="2414510"/>
              <a:ext cx="4292810" cy="3390165"/>
            </a:xfrm>
            <a:prstGeom prst="rect">
              <a:avLst/>
            </a:prstGeom>
          </p:spPr>
        </p:pic>
        <p:sp>
          <p:nvSpPr>
            <p:cNvPr id="20" name="직사각형 19">
              <a:extLst>
                <a:ext uri="{FF2B5EF4-FFF2-40B4-BE49-F238E27FC236}">
                  <a16:creationId xmlns:a16="http://schemas.microsoft.com/office/drawing/2014/main" id="{112ABEB1-4490-C748-B28A-0194046AA0CE}"/>
                </a:ext>
              </a:extLst>
            </p:cNvPr>
            <p:cNvSpPr/>
            <p:nvPr/>
          </p:nvSpPr>
          <p:spPr>
            <a:xfrm>
              <a:off x="11144102" y="2686325"/>
              <a:ext cx="470618" cy="2617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21" name="그림 20">
              <a:extLst>
                <a:ext uri="{FF2B5EF4-FFF2-40B4-BE49-F238E27FC236}">
                  <a16:creationId xmlns:a16="http://schemas.microsoft.com/office/drawing/2014/main" id="{98C011C7-F967-EC40-951D-699CEA82D1A5}"/>
                </a:ext>
              </a:extLst>
            </p:cNvPr>
            <p:cNvPicPr>
              <a:picLocks noChangeAspect="1"/>
            </p:cNvPicPr>
            <p:nvPr/>
          </p:nvPicPr>
          <p:blipFill>
            <a:blip r:embed="rId6"/>
            <a:stretch>
              <a:fillRect/>
            </a:stretch>
          </p:blipFill>
          <p:spPr>
            <a:xfrm>
              <a:off x="7610952" y="2414481"/>
              <a:ext cx="4292810" cy="3390165"/>
            </a:xfrm>
            <a:prstGeom prst="rect">
              <a:avLst/>
            </a:prstGeom>
          </p:spPr>
        </p:pic>
        <p:sp>
          <p:nvSpPr>
            <p:cNvPr id="22" name="직사각형 21">
              <a:extLst>
                <a:ext uri="{FF2B5EF4-FFF2-40B4-BE49-F238E27FC236}">
                  <a16:creationId xmlns:a16="http://schemas.microsoft.com/office/drawing/2014/main" id="{6E3FAD5C-11CD-4349-A468-1BE1C6968753}"/>
                </a:ext>
              </a:extLst>
            </p:cNvPr>
            <p:cNvSpPr/>
            <p:nvPr/>
          </p:nvSpPr>
          <p:spPr>
            <a:xfrm>
              <a:off x="7608282" y="2722895"/>
              <a:ext cx="470618" cy="2617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3" name="직사각형 22">
              <a:extLst>
                <a:ext uri="{FF2B5EF4-FFF2-40B4-BE49-F238E27FC236}">
                  <a16:creationId xmlns:a16="http://schemas.microsoft.com/office/drawing/2014/main" id="{5610DBE9-9820-0746-8F85-133CF7D17AD7}"/>
                </a:ext>
              </a:extLst>
            </p:cNvPr>
            <p:cNvSpPr/>
            <p:nvPr/>
          </p:nvSpPr>
          <p:spPr>
            <a:xfrm>
              <a:off x="15010973" y="5283200"/>
              <a:ext cx="425877"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4" name="직사각형 23">
              <a:extLst>
                <a:ext uri="{FF2B5EF4-FFF2-40B4-BE49-F238E27FC236}">
                  <a16:creationId xmlns:a16="http://schemas.microsoft.com/office/drawing/2014/main" id="{C1CDB6C2-146C-3945-9791-89D05AF141CF}"/>
                </a:ext>
              </a:extLst>
            </p:cNvPr>
            <p:cNvSpPr/>
            <p:nvPr/>
          </p:nvSpPr>
          <p:spPr>
            <a:xfrm>
              <a:off x="18202276" y="5276850"/>
              <a:ext cx="409574"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5" name="직사각형 24">
              <a:extLst>
                <a:ext uri="{FF2B5EF4-FFF2-40B4-BE49-F238E27FC236}">
                  <a16:creationId xmlns:a16="http://schemas.microsoft.com/office/drawing/2014/main" id="{6664707D-7142-5A4F-B031-DA8515981BAC}"/>
                </a:ext>
              </a:extLst>
            </p:cNvPr>
            <p:cNvSpPr/>
            <p:nvPr/>
          </p:nvSpPr>
          <p:spPr>
            <a:xfrm>
              <a:off x="16230135" y="5538902"/>
              <a:ext cx="1161636" cy="365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0EB6788D-EDB6-5949-9999-310B096A9699}"/>
                </a:ext>
              </a:extLst>
            </p:cNvPr>
            <p:cNvSpPr/>
            <p:nvPr/>
          </p:nvSpPr>
          <p:spPr>
            <a:xfrm>
              <a:off x="15173812" y="2767581"/>
              <a:ext cx="3365500" cy="24738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7" name="직사각형 26">
              <a:extLst>
                <a:ext uri="{FF2B5EF4-FFF2-40B4-BE49-F238E27FC236}">
                  <a16:creationId xmlns:a16="http://schemas.microsoft.com/office/drawing/2014/main" id="{8394D850-CA7B-E947-9006-5548778A1CAD}"/>
                </a:ext>
              </a:extLst>
            </p:cNvPr>
            <p:cNvSpPr/>
            <p:nvPr/>
          </p:nvSpPr>
          <p:spPr>
            <a:xfrm>
              <a:off x="11623675" y="5283200"/>
              <a:ext cx="400049"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8" name="직사각형 27">
              <a:extLst>
                <a:ext uri="{FF2B5EF4-FFF2-40B4-BE49-F238E27FC236}">
                  <a16:creationId xmlns:a16="http://schemas.microsoft.com/office/drawing/2014/main" id="{E2651ED0-E38B-814E-8A38-39CD421B8ABB}"/>
                </a:ext>
              </a:extLst>
            </p:cNvPr>
            <p:cNvSpPr/>
            <p:nvPr/>
          </p:nvSpPr>
          <p:spPr>
            <a:xfrm>
              <a:off x="14681201" y="5283199"/>
              <a:ext cx="409574" cy="27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9" name="직사각형 28">
              <a:extLst>
                <a:ext uri="{FF2B5EF4-FFF2-40B4-BE49-F238E27FC236}">
                  <a16:creationId xmlns:a16="http://schemas.microsoft.com/office/drawing/2014/main" id="{C61C748F-9043-3142-B3E0-3247F53D19BC}"/>
                </a:ext>
              </a:extLst>
            </p:cNvPr>
            <p:cNvSpPr/>
            <p:nvPr/>
          </p:nvSpPr>
          <p:spPr>
            <a:xfrm>
              <a:off x="12730204" y="5525776"/>
              <a:ext cx="1161636" cy="367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0" name="직사각형 29">
              <a:extLst>
                <a:ext uri="{FF2B5EF4-FFF2-40B4-BE49-F238E27FC236}">
                  <a16:creationId xmlns:a16="http://schemas.microsoft.com/office/drawing/2014/main" id="{71DB8242-ED29-AC42-BB0D-67EB44AD7078}"/>
                </a:ext>
              </a:extLst>
            </p:cNvPr>
            <p:cNvSpPr/>
            <p:nvPr/>
          </p:nvSpPr>
          <p:spPr>
            <a:xfrm>
              <a:off x="11677206" y="2767581"/>
              <a:ext cx="3365500" cy="24738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1" name="직사각형 30">
              <a:extLst>
                <a:ext uri="{FF2B5EF4-FFF2-40B4-BE49-F238E27FC236}">
                  <a16:creationId xmlns:a16="http://schemas.microsoft.com/office/drawing/2014/main" id="{8F3F4D01-169B-A849-9760-97F3F40DFC43}"/>
                </a:ext>
              </a:extLst>
            </p:cNvPr>
            <p:cNvSpPr/>
            <p:nvPr/>
          </p:nvSpPr>
          <p:spPr>
            <a:xfrm>
              <a:off x="4683990" y="2767581"/>
              <a:ext cx="3365500" cy="24738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32" name="그림 31">
              <a:extLst>
                <a:ext uri="{FF2B5EF4-FFF2-40B4-BE49-F238E27FC236}">
                  <a16:creationId xmlns:a16="http://schemas.microsoft.com/office/drawing/2014/main" id="{B473EFFA-B0A1-EF43-A512-349BF24D8A8B}"/>
                </a:ext>
              </a:extLst>
            </p:cNvPr>
            <p:cNvPicPr>
              <a:picLocks noChangeAspect="1"/>
            </p:cNvPicPr>
            <p:nvPr/>
          </p:nvPicPr>
          <p:blipFill>
            <a:blip r:embed="rId7"/>
            <a:stretch>
              <a:fillRect/>
            </a:stretch>
          </p:blipFill>
          <p:spPr>
            <a:xfrm>
              <a:off x="4110425" y="2409290"/>
              <a:ext cx="4292810" cy="3390165"/>
            </a:xfrm>
            <a:prstGeom prst="rect">
              <a:avLst/>
            </a:prstGeom>
          </p:spPr>
        </p:pic>
        <p:sp>
          <p:nvSpPr>
            <p:cNvPr id="33" name="직사각형 32">
              <a:extLst>
                <a:ext uri="{FF2B5EF4-FFF2-40B4-BE49-F238E27FC236}">
                  <a16:creationId xmlns:a16="http://schemas.microsoft.com/office/drawing/2014/main" id="{C0A5338E-5CB5-284C-8895-48B7770A2748}"/>
                </a:ext>
              </a:extLst>
            </p:cNvPr>
            <p:cNvSpPr/>
            <p:nvPr/>
          </p:nvSpPr>
          <p:spPr>
            <a:xfrm>
              <a:off x="8081199" y="5295901"/>
              <a:ext cx="469076" cy="307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4" name="직사각형 33">
              <a:extLst>
                <a:ext uri="{FF2B5EF4-FFF2-40B4-BE49-F238E27FC236}">
                  <a16:creationId xmlns:a16="http://schemas.microsoft.com/office/drawing/2014/main" id="{80C54745-C623-634F-84E6-E0151CC6F728}"/>
                </a:ext>
              </a:extLst>
            </p:cNvPr>
            <p:cNvSpPr/>
            <p:nvPr/>
          </p:nvSpPr>
          <p:spPr>
            <a:xfrm>
              <a:off x="11169650" y="5285201"/>
              <a:ext cx="428625" cy="261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5" name="직사각형 34">
              <a:extLst>
                <a:ext uri="{FF2B5EF4-FFF2-40B4-BE49-F238E27FC236}">
                  <a16:creationId xmlns:a16="http://schemas.microsoft.com/office/drawing/2014/main" id="{69A9EE7D-4216-C94E-B275-B5AC3AC37234}"/>
                </a:ext>
              </a:extLst>
            </p:cNvPr>
            <p:cNvSpPr/>
            <p:nvPr/>
          </p:nvSpPr>
          <p:spPr>
            <a:xfrm>
              <a:off x="9234861" y="5534526"/>
              <a:ext cx="1161636" cy="358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6" name="직사각형 35">
              <a:extLst>
                <a:ext uri="{FF2B5EF4-FFF2-40B4-BE49-F238E27FC236}">
                  <a16:creationId xmlns:a16="http://schemas.microsoft.com/office/drawing/2014/main" id="{0510B241-AEB2-504E-AA87-F207DCCDC9E2}"/>
                </a:ext>
              </a:extLst>
            </p:cNvPr>
            <p:cNvSpPr/>
            <p:nvPr/>
          </p:nvSpPr>
          <p:spPr>
            <a:xfrm>
              <a:off x="8180598" y="2767581"/>
              <a:ext cx="3365500" cy="24738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7" name="직사각형 36">
              <a:extLst>
                <a:ext uri="{FF2B5EF4-FFF2-40B4-BE49-F238E27FC236}">
                  <a16:creationId xmlns:a16="http://schemas.microsoft.com/office/drawing/2014/main" id="{7CA77D97-3C75-F44B-8765-E9EB77F7236A}"/>
                </a:ext>
              </a:extLst>
            </p:cNvPr>
            <p:cNvSpPr/>
            <p:nvPr/>
          </p:nvSpPr>
          <p:spPr>
            <a:xfrm>
              <a:off x="4106075" y="2680605"/>
              <a:ext cx="470618" cy="2617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38" name="그림 37">
              <a:extLst>
                <a:ext uri="{FF2B5EF4-FFF2-40B4-BE49-F238E27FC236}">
                  <a16:creationId xmlns:a16="http://schemas.microsoft.com/office/drawing/2014/main" id="{1D815470-52FF-9E48-9177-6E1844EB9044}"/>
                </a:ext>
              </a:extLst>
            </p:cNvPr>
            <p:cNvPicPr>
              <a:picLocks noChangeAspect="1"/>
            </p:cNvPicPr>
            <p:nvPr/>
          </p:nvPicPr>
          <p:blipFill rotWithShape="1">
            <a:blip r:embed="rId8"/>
            <a:srcRect l="11708"/>
            <a:stretch/>
          </p:blipFill>
          <p:spPr>
            <a:xfrm>
              <a:off x="1116622" y="2415776"/>
              <a:ext cx="3790211" cy="3390165"/>
            </a:xfrm>
            <a:prstGeom prst="rect">
              <a:avLst/>
            </a:prstGeom>
          </p:spPr>
        </p:pic>
        <p:sp>
          <p:nvSpPr>
            <p:cNvPr id="39" name="직사각형 38">
              <a:extLst>
                <a:ext uri="{FF2B5EF4-FFF2-40B4-BE49-F238E27FC236}">
                  <a16:creationId xmlns:a16="http://schemas.microsoft.com/office/drawing/2014/main" id="{0FB5BD59-5138-BC49-B34A-9CD2404C790A}"/>
                </a:ext>
              </a:extLst>
            </p:cNvPr>
            <p:cNvSpPr/>
            <p:nvPr/>
          </p:nvSpPr>
          <p:spPr>
            <a:xfrm>
              <a:off x="1187382" y="2767581"/>
              <a:ext cx="3365500" cy="24738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0" name="직사각형 39">
              <a:extLst>
                <a:ext uri="{FF2B5EF4-FFF2-40B4-BE49-F238E27FC236}">
                  <a16:creationId xmlns:a16="http://schemas.microsoft.com/office/drawing/2014/main" id="{3C7028F8-587C-684E-980D-D8F710A01F07}"/>
                </a:ext>
              </a:extLst>
            </p:cNvPr>
            <p:cNvSpPr/>
            <p:nvPr/>
          </p:nvSpPr>
          <p:spPr>
            <a:xfrm>
              <a:off x="2237933" y="5543277"/>
              <a:ext cx="1161636" cy="360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1" name="직사각형 40">
              <a:extLst>
                <a:ext uri="{FF2B5EF4-FFF2-40B4-BE49-F238E27FC236}">
                  <a16:creationId xmlns:a16="http://schemas.microsoft.com/office/drawing/2014/main" id="{BF88306C-FD74-8645-ACE5-044CBEA51BF4}"/>
                </a:ext>
              </a:extLst>
            </p:cNvPr>
            <p:cNvSpPr/>
            <p:nvPr/>
          </p:nvSpPr>
          <p:spPr>
            <a:xfrm>
              <a:off x="1066801" y="5276851"/>
              <a:ext cx="434974" cy="307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2" name="직사각형 41">
              <a:extLst>
                <a:ext uri="{FF2B5EF4-FFF2-40B4-BE49-F238E27FC236}">
                  <a16:creationId xmlns:a16="http://schemas.microsoft.com/office/drawing/2014/main" id="{DE1DE8AD-C5A7-8447-B9B9-81D9AB060624}"/>
                </a:ext>
              </a:extLst>
            </p:cNvPr>
            <p:cNvSpPr/>
            <p:nvPr/>
          </p:nvSpPr>
          <p:spPr>
            <a:xfrm>
              <a:off x="4229100" y="5295901"/>
              <a:ext cx="412750" cy="295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3" name="직사각형 42">
              <a:extLst>
                <a:ext uri="{FF2B5EF4-FFF2-40B4-BE49-F238E27FC236}">
                  <a16:creationId xmlns:a16="http://schemas.microsoft.com/office/drawing/2014/main" id="{1121BC76-855F-9F48-B1F5-0CF035050921}"/>
                </a:ext>
              </a:extLst>
            </p:cNvPr>
            <p:cNvSpPr/>
            <p:nvPr/>
          </p:nvSpPr>
          <p:spPr>
            <a:xfrm>
              <a:off x="4638252" y="5302746"/>
              <a:ext cx="325677" cy="221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4" name="직사각형 43">
              <a:extLst>
                <a:ext uri="{FF2B5EF4-FFF2-40B4-BE49-F238E27FC236}">
                  <a16:creationId xmlns:a16="http://schemas.microsoft.com/office/drawing/2014/main" id="{70419919-5A77-844E-87D0-22995A9E6294}"/>
                </a:ext>
              </a:extLst>
            </p:cNvPr>
            <p:cNvSpPr/>
            <p:nvPr/>
          </p:nvSpPr>
          <p:spPr>
            <a:xfrm>
              <a:off x="7686675" y="5308230"/>
              <a:ext cx="409575" cy="286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5" name="직사각형 44">
              <a:extLst>
                <a:ext uri="{FF2B5EF4-FFF2-40B4-BE49-F238E27FC236}">
                  <a16:creationId xmlns:a16="http://schemas.microsoft.com/office/drawing/2014/main" id="{1C9681B9-1758-C447-8D12-16595234B3F7}"/>
                </a:ext>
              </a:extLst>
            </p:cNvPr>
            <p:cNvSpPr/>
            <p:nvPr/>
          </p:nvSpPr>
          <p:spPr>
            <a:xfrm>
              <a:off x="5713512" y="5534526"/>
              <a:ext cx="1161636" cy="353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6" name="TextBox 45">
              <a:extLst>
                <a:ext uri="{FF2B5EF4-FFF2-40B4-BE49-F238E27FC236}">
                  <a16:creationId xmlns:a16="http://schemas.microsoft.com/office/drawing/2014/main" id="{C71D5222-D130-6C40-B561-F32456BE8CEB}"/>
                </a:ext>
              </a:extLst>
            </p:cNvPr>
            <p:cNvSpPr txBox="1"/>
            <p:nvPr/>
          </p:nvSpPr>
          <p:spPr>
            <a:xfrm>
              <a:off x="2799587" y="2773931"/>
              <a:ext cx="1736402" cy="541535"/>
            </a:xfrm>
            <a:prstGeom prst="rect">
              <a:avLst/>
            </a:prstGeom>
            <a:noFill/>
            <a:ln>
              <a:noFill/>
            </a:ln>
          </p:spPr>
          <p:txBody>
            <a:bodyPr wrap="none" rtlCol="0">
              <a:spAutoFit/>
            </a:bodyPr>
            <a:lstStyle/>
            <a:p>
              <a:r>
                <a:rPr kumimoji="1" lang="en-US" altLang="ko-KR" sz="1600" dirty="0">
                  <a:latin typeface="Times New Roman" panose="02020603050405020304" pitchFamily="18" charset="0"/>
                  <a:cs typeface="Times New Roman" panose="02020603050405020304" pitchFamily="18" charset="0"/>
                </a:rPr>
                <a:t>Newsroom</a:t>
              </a:r>
              <a:endParaRPr kumimoji="1" lang="ko-KR" altLang="en-US" sz="16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4A1F2F05-BA20-2147-B6C5-2D8E1835CF32}"/>
                </a:ext>
              </a:extLst>
            </p:cNvPr>
            <p:cNvSpPr txBox="1"/>
            <p:nvPr/>
          </p:nvSpPr>
          <p:spPr>
            <a:xfrm>
              <a:off x="5586899" y="2773931"/>
              <a:ext cx="2431270" cy="541535"/>
            </a:xfrm>
            <a:prstGeom prst="rect">
              <a:avLst/>
            </a:prstGeom>
            <a:noFill/>
            <a:ln>
              <a:noFill/>
            </a:ln>
          </p:spPr>
          <p:txBody>
            <a:bodyPr wrap="none" rtlCol="0">
              <a:spAutoFit/>
            </a:bodyPr>
            <a:lstStyle/>
            <a:p>
              <a:r>
                <a:rPr kumimoji="1" lang="en-US" altLang="ko-KR" sz="1600" dirty="0">
                  <a:latin typeface="Times New Roman" panose="02020603050405020304" pitchFamily="18" charset="0"/>
                  <a:cs typeface="Times New Roman" panose="02020603050405020304" pitchFamily="18" charset="0"/>
                </a:rPr>
                <a:t>CNN/</a:t>
              </a:r>
              <a:r>
                <a:rPr kumimoji="1" lang="en-US" altLang="ko-KR" sz="1600" dirty="0" err="1">
                  <a:latin typeface="Times New Roman" panose="02020603050405020304" pitchFamily="18" charset="0"/>
                  <a:cs typeface="Times New Roman" panose="02020603050405020304" pitchFamily="18" charset="0"/>
                </a:rPr>
                <a:t>DailyMail</a:t>
              </a:r>
              <a:endParaRPr kumimoji="1" lang="ko-KR" altLang="en-US" sz="160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927282A8-7E7B-864F-B99B-5C1778C1B4EE}"/>
                </a:ext>
              </a:extLst>
            </p:cNvPr>
            <p:cNvSpPr txBox="1"/>
            <p:nvPr/>
          </p:nvSpPr>
          <p:spPr>
            <a:xfrm>
              <a:off x="9126373" y="2773931"/>
              <a:ext cx="2374860" cy="541535"/>
            </a:xfrm>
            <a:prstGeom prst="rect">
              <a:avLst/>
            </a:prstGeom>
            <a:noFill/>
            <a:ln>
              <a:noFill/>
            </a:ln>
          </p:spPr>
          <p:txBody>
            <a:bodyPr wrap="none" rtlCol="0">
              <a:spAutoFit/>
            </a:bodyPr>
            <a:lstStyle/>
            <a:p>
              <a:r>
                <a:rPr kumimoji="1" lang="en-US" altLang="ko-KR" sz="1600" dirty="0">
                  <a:latin typeface="Times New Roman" panose="02020603050405020304" pitchFamily="18" charset="0"/>
                  <a:cs typeface="Times New Roman" panose="02020603050405020304" pitchFamily="18" charset="0"/>
                </a:rPr>
                <a:t>Newsroom-Abs</a:t>
              </a:r>
              <a:endParaRPr kumimoji="1" lang="ko-KR" altLang="en-US" sz="160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D8D9148-72CE-FD4E-85C5-8E2D499C8A71}"/>
                </a:ext>
              </a:extLst>
            </p:cNvPr>
            <p:cNvSpPr txBox="1"/>
            <p:nvPr/>
          </p:nvSpPr>
          <p:spPr>
            <a:xfrm>
              <a:off x="13813839" y="2773931"/>
              <a:ext cx="1133840" cy="541535"/>
            </a:xfrm>
            <a:prstGeom prst="rect">
              <a:avLst/>
            </a:prstGeom>
            <a:noFill/>
            <a:ln>
              <a:noFill/>
            </a:ln>
          </p:spPr>
          <p:txBody>
            <a:bodyPr wrap="none" rtlCol="0">
              <a:spAutoFit/>
            </a:bodyPr>
            <a:lstStyle/>
            <a:p>
              <a:r>
                <a:rPr kumimoji="1" lang="en-US" altLang="ko-KR" sz="1600" dirty="0" err="1">
                  <a:latin typeface="Times New Roman" panose="02020603050405020304" pitchFamily="18" charset="0"/>
                  <a:cs typeface="Times New Roman" panose="02020603050405020304" pitchFamily="18" charset="0"/>
                </a:rPr>
                <a:t>XSum</a:t>
              </a:r>
              <a:endParaRPr kumimoji="1" lang="ko-KR" altLang="en-US" sz="1600"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66EAF7CA-9BCA-754D-9913-4FA07DFDFAB5}"/>
                </a:ext>
              </a:extLst>
            </p:cNvPr>
            <p:cNvSpPr txBox="1"/>
            <p:nvPr/>
          </p:nvSpPr>
          <p:spPr>
            <a:xfrm>
              <a:off x="16547006" y="2773931"/>
              <a:ext cx="1976605" cy="541535"/>
            </a:xfrm>
            <a:prstGeom prst="rect">
              <a:avLst/>
            </a:prstGeom>
            <a:noFill/>
            <a:ln>
              <a:noFill/>
            </a:ln>
          </p:spPr>
          <p:txBody>
            <a:bodyPr wrap="none" rtlCol="0">
              <a:spAutoFit/>
            </a:bodyPr>
            <a:lstStyle/>
            <a:p>
              <a:r>
                <a:rPr kumimoji="1" lang="en-US" altLang="ko-KR" sz="1600" dirty="0">
                  <a:latin typeface="Times New Roman" panose="02020603050405020304" pitchFamily="18" charset="0"/>
                  <a:cs typeface="Times New Roman" panose="02020603050405020304" pitchFamily="18" charset="0"/>
                </a:rPr>
                <a:t>Reddit TIFU</a:t>
              </a:r>
              <a:endParaRPr kumimoji="1" lang="ko-KR" altLang="en-US" sz="16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569EBD19-5BC8-F642-A8C7-F9E13D7D99B0}"/>
                </a:ext>
              </a:extLst>
            </p:cNvPr>
            <p:cNvSpPr txBox="1"/>
            <p:nvPr/>
          </p:nvSpPr>
          <p:spPr>
            <a:xfrm>
              <a:off x="8204163" y="5626469"/>
              <a:ext cx="3218446" cy="639997"/>
            </a:xfrm>
            <a:prstGeom prst="rect">
              <a:avLst/>
            </a:prstGeom>
            <a:noFill/>
            <a:ln>
              <a:noFill/>
            </a:ln>
          </p:spPr>
          <p:txBody>
            <a:bodyPr wrap="none" rtlCol="0">
              <a:spAutoFit/>
            </a:bodyPr>
            <a:lstStyle/>
            <a:p>
              <a:pPr algn="ctr"/>
              <a:r>
                <a:rPr kumimoji="1" lang="en-US" altLang="ko-KR" sz="2000" dirty="0">
                  <a:latin typeface="Times New Roman" panose="02020603050405020304" pitchFamily="18" charset="0"/>
                  <a:cs typeface="Times New Roman" panose="02020603050405020304" pitchFamily="18" charset="0"/>
                </a:rPr>
                <a:t>Relative Location</a:t>
              </a:r>
              <a:endParaRPr kumimoji="1" lang="ko-KR" altLang="en-US" sz="20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07A90491-D8E2-CF46-87AF-CDFEF817F69D}"/>
                </a:ext>
              </a:extLst>
            </p:cNvPr>
            <p:cNvSpPr txBox="1"/>
            <p:nvPr/>
          </p:nvSpPr>
          <p:spPr>
            <a:xfrm rot="16200000">
              <a:off x="-213335" y="3723323"/>
              <a:ext cx="1652635" cy="639997"/>
            </a:xfrm>
            <a:prstGeom prst="rect">
              <a:avLst/>
            </a:prstGeom>
            <a:solidFill>
              <a:schemeClr val="bg1"/>
            </a:solidFill>
            <a:ln>
              <a:noFill/>
            </a:ln>
          </p:spPr>
          <p:txBody>
            <a:bodyPr wrap="square" rtlCol="0">
              <a:spAutoFit/>
            </a:bodyPr>
            <a:lstStyle/>
            <a:p>
              <a:r>
                <a:rPr kumimoji="1" lang="en-US" altLang="ko-KR" sz="2000" dirty="0">
                  <a:latin typeface="Times New Roman" panose="02020603050405020304" pitchFamily="18" charset="0"/>
                  <a:cs typeface="Times New Roman" panose="02020603050405020304" pitchFamily="18" charset="0"/>
                </a:rPr>
                <a:t>Density</a:t>
              </a:r>
              <a:endParaRPr kumimoji="1" lang="ko-KR" altLang="en-US" sz="20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BE47EBB0-4C63-124B-BF4C-E693645A8809}"/>
                </a:ext>
              </a:extLst>
            </p:cNvPr>
            <p:cNvSpPr txBox="1"/>
            <p:nvPr/>
          </p:nvSpPr>
          <p:spPr>
            <a:xfrm>
              <a:off x="1184275" y="5246885"/>
              <a:ext cx="3368674" cy="443075"/>
            </a:xfrm>
            <a:prstGeom prst="rect">
              <a:avLst/>
            </a:prstGeom>
            <a:solidFill>
              <a:schemeClr val="bg1"/>
            </a:solidFill>
            <a:ln>
              <a:noFill/>
            </a:ln>
          </p:spPr>
          <p:txBody>
            <a:bodyPr wrap="square" rtlCol="0">
              <a:spAutoFit/>
            </a:bodyPr>
            <a:lstStyle/>
            <a:p>
              <a:r>
                <a:rPr kumimoji="1" lang="en-US" altLang="ko-KR" sz="1200" dirty="0">
                  <a:latin typeface="Times New Roman" panose="02020603050405020304" pitchFamily="18" charset="0"/>
                  <a:cs typeface="Times New Roman" panose="02020603050405020304" pitchFamily="18" charset="0"/>
                </a:rPr>
                <a:t>        0.25       0.50      0.75</a:t>
              </a:r>
              <a:endParaRPr kumimoji="1" lang="ko-KR" altLang="en-US" sz="12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4695AFF5-166A-DA41-89C3-5E82AFA8AF92}"/>
                </a:ext>
              </a:extLst>
            </p:cNvPr>
            <p:cNvSpPr txBox="1"/>
            <p:nvPr/>
          </p:nvSpPr>
          <p:spPr>
            <a:xfrm>
              <a:off x="4687244" y="5246885"/>
              <a:ext cx="3368674" cy="443075"/>
            </a:xfrm>
            <a:prstGeom prst="rect">
              <a:avLst/>
            </a:prstGeom>
            <a:solidFill>
              <a:schemeClr val="bg1"/>
            </a:solidFill>
            <a:ln>
              <a:noFill/>
            </a:ln>
          </p:spPr>
          <p:txBody>
            <a:bodyPr wrap="square" rtlCol="0">
              <a:spAutoFit/>
            </a:bodyPr>
            <a:lstStyle/>
            <a:p>
              <a:r>
                <a:rPr kumimoji="1" lang="en-US" altLang="ko-KR" sz="1200" dirty="0">
                  <a:latin typeface="Times New Roman" panose="02020603050405020304" pitchFamily="18" charset="0"/>
                  <a:cs typeface="Times New Roman" panose="02020603050405020304" pitchFamily="18" charset="0"/>
                </a:rPr>
                <a:t>        0.25       0.50      0.75</a:t>
              </a:r>
              <a:endParaRPr kumimoji="1" lang="ko-KR" altLang="en-US" sz="1200"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1AE22A22-E911-F041-B073-6DCC2BCCB37F}"/>
                </a:ext>
              </a:extLst>
            </p:cNvPr>
            <p:cNvSpPr txBox="1"/>
            <p:nvPr/>
          </p:nvSpPr>
          <p:spPr>
            <a:xfrm>
              <a:off x="8177302" y="5246885"/>
              <a:ext cx="3368674" cy="443075"/>
            </a:xfrm>
            <a:prstGeom prst="rect">
              <a:avLst/>
            </a:prstGeom>
            <a:solidFill>
              <a:schemeClr val="bg1"/>
            </a:solidFill>
            <a:ln>
              <a:noFill/>
            </a:ln>
          </p:spPr>
          <p:txBody>
            <a:bodyPr wrap="square" rtlCol="0">
              <a:spAutoFit/>
            </a:bodyPr>
            <a:lstStyle/>
            <a:p>
              <a:r>
                <a:rPr kumimoji="1" lang="en-US" altLang="ko-KR" sz="1200" dirty="0">
                  <a:latin typeface="Times New Roman" panose="02020603050405020304" pitchFamily="18" charset="0"/>
                  <a:cs typeface="Times New Roman" panose="02020603050405020304" pitchFamily="18" charset="0"/>
                </a:rPr>
                <a:t>        0.25       0.50      0.75</a:t>
              </a:r>
              <a:endParaRPr kumimoji="1" lang="ko-KR" altLang="en-US" sz="1200"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2C8AA60E-11BB-F246-96F5-58B79FB7D5A8}"/>
                </a:ext>
              </a:extLst>
            </p:cNvPr>
            <p:cNvSpPr txBox="1"/>
            <p:nvPr/>
          </p:nvSpPr>
          <p:spPr>
            <a:xfrm>
              <a:off x="11674032" y="5246885"/>
              <a:ext cx="3368674" cy="443075"/>
            </a:xfrm>
            <a:prstGeom prst="rect">
              <a:avLst/>
            </a:prstGeom>
            <a:solidFill>
              <a:schemeClr val="bg1"/>
            </a:solidFill>
            <a:ln>
              <a:noFill/>
            </a:ln>
          </p:spPr>
          <p:txBody>
            <a:bodyPr wrap="square" rtlCol="0">
              <a:spAutoFit/>
            </a:bodyPr>
            <a:lstStyle/>
            <a:p>
              <a:r>
                <a:rPr kumimoji="1" lang="en-US" altLang="ko-KR" sz="1200" dirty="0">
                  <a:latin typeface="Times New Roman" panose="02020603050405020304" pitchFamily="18" charset="0"/>
                  <a:cs typeface="Times New Roman" panose="02020603050405020304" pitchFamily="18" charset="0"/>
                </a:rPr>
                <a:t>        0.25       0.50      0.75</a:t>
              </a:r>
              <a:endParaRPr kumimoji="1" lang="ko-KR" altLang="en-US" sz="12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3440AAD1-54F2-EB41-8D2A-6A697D2E51EE}"/>
                </a:ext>
              </a:extLst>
            </p:cNvPr>
            <p:cNvSpPr txBox="1"/>
            <p:nvPr/>
          </p:nvSpPr>
          <p:spPr>
            <a:xfrm>
              <a:off x="15178764" y="5246885"/>
              <a:ext cx="3368674" cy="443075"/>
            </a:xfrm>
            <a:prstGeom prst="rect">
              <a:avLst/>
            </a:prstGeom>
            <a:solidFill>
              <a:schemeClr val="bg1"/>
            </a:solidFill>
            <a:ln>
              <a:noFill/>
            </a:ln>
          </p:spPr>
          <p:txBody>
            <a:bodyPr wrap="square" rtlCol="0">
              <a:spAutoFit/>
            </a:bodyPr>
            <a:lstStyle/>
            <a:p>
              <a:r>
                <a:rPr kumimoji="1" lang="en-US" altLang="ko-KR" sz="1200" dirty="0">
                  <a:latin typeface="Times New Roman" panose="02020603050405020304" pitchFamily="18" charset="0"/>
                  <a:cs typeface="Times New Roman" panose="02020603050405020304" pitchFamily="18" charset="0"/>
                </a:rPr>
                <a:t>        0.25       0.50      0.75</a:t>
              </a:r>
              <a:endParaRPr kumimoji="1" lang="ko-KR" altLang="en-US" sz="1200" dirty="0">
                <a:latin typeface="Times New Roman" panose="02020603050405020304" pitchFamily="18" charset="0"/>
                <a:cs typeface="Times New Roman" panose="02020603050405020304" pitchFamily="18" charset="0"/>
              </a:endParaRPr>
            </a:p>
          </p:txBody>
        </p:sp>
      </p:grpSp>
      <p:sp>
        <p:nvSpPr>
          <p:cNvPr id="58" name="직사각형 57">
            <a:extLst>
              <a:ext uri="{FF2B5EF4-FFF2-40B4-BE49-F238E27FC236}">
                <a16:creationId xmlns:a16="http://schemas.microsoft.com/office/drawing/2014/main" id="{D7E223F5-D7BD-2940-9869-0AAF72821D00}"/>
              </a:ext>
            </a:extLst>
          </p:cNvPr>
          <p:cNvSpPr/>
          <p:nvPr/>
        </p:nvSpPr>
        <p:spPr>
          <a:xfrm>
            <a:off x="9542242" y="2780468"/>
            <a:ext cx="2192271" cy="1623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Tree>
    <p:extLst>
      <p:ext uri="{BB962C8B-B14F-4D97-AF65-F5344CB8AC3E}">
        <p14:creationId xmlns:p14="http://schemas.microsoft.com/office/powerpoint/2010/main" val="2010178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A937ED-8E2F-4545-A7A0-26E9E8D33C89}"/>
              </a:ext>
            </a:extLst>
          </p:cNvPr>
          <p:cNvPicPr>
            <a:picLocks noChangeAspect="1"/>
          </p:cNvPicPr>
          <p:nvPr/>
        </p:nvPicPr>
        <p:blipFill>
          <a:blip r:embed="rId3"/>
          <a:stretch>
            <a:fillRect/>
          </a:stretch>
        </p:blipFill>
        <p:spPr>
          <a:xfrm>
            <a:off x="577700" y="391759"/>
            <a:ext cx="2829621" cy="916042"/>
          </a:xfrm>
          <a:prstGeom prst="rect">
            <a:avLst/>
          </a:prstGeom>
        </p:spPr>
      </p:pic>
      <p:sp>
        <p:nvSpPr>
          <p:cNvPr id="4" name="직사각형 3">
            <a:extLst>
              <a:ext uri="{FF2B5EF4-FFF2-40B4-BE49-F238E27FC236}">
                <a16:creationId xmlns:a16="http://schemas.microsoft.com/office/drawing/2014/main" id="{0F18F63A-AD98-4B4D-B520-398F3A6BC912}"/>
              </a:ext>
            </a:extLst>
          </p:cNvPr>
          <p:cNvSpPr/>
          <p:nvPr/>
        </p:nvSpPr>
        <p:spPr>
          <a:xfrm>
            <a:off x="3458112" y="472056"/>
            <a:ext cx="1861712" cy="769441"/>
          </a:xfrm>
          <a:prstGeom prst="rect">
            <a:avLst/>
          </a:prstGeom>
        </p:spPr>
        <p:txBody>
          <a:bodyPr wrap="square">
            <a:spAutoFit/>
          </a:bodyPr>
          <a:lstStyle/>
          <a:p>
            <a:r>
              <a:rPr kumimoji="1" lang="en-US" altLang="ko-KR" sz="4400" dirty="0">
                <a:latin typeface="Verdana" panose="020B0604030504040204" pitchFamily="34" charset="0"/>
                <a:ea typeface="Verdana" panose="020B0604030504040204" pitchFamily="34" charset="0"/>
                <a:cs typeface="Verdana" panose="020B0604030504040204" pitchFamily="34" charset="0"/>
              </a:rPr>
              <a:t>TIFU:</a:t>
            </a:r>
            <a:endParaRPr lang="ko-KR" altLang="en-US" sz="4400" dirty="0">
              <a:latin typeface="Verdana" panose="020B0604030504040204" pitchFamily="34" charset="0"/>
              <a:cs typeface="Verdana" panose="020B0604030504040204" pitchFamily="34" charset="0"/>
            </a:endParaRPr>
          </a:p>
        </p:txBody>
      </p:sp>
      <p:sp>
        <p:nvSpPr>
          <p:cNvPr id="2" name="직사각형 1">
            <a:extLst>
              <a:ext uri="{FF2B5EF4-FFF2-40B4-BE49-F238E27FC236}">
                <a16:creationId xmlns:a16="http://schemas.microsoft.com/office/drawing/2014/main" id="{F87BBB1D-95FB-E142-A374-AE68A895577F}"/>
              </a:ext>
            </a:extLst>
          </p:cNvPr>
          <p:cNvSpPr/>
          <p:nvPr/>
        </p:nvSpPr>
        <p:spPr>
          <a:xfrm>
            <a:off x="5319822" y="441277"/>
            <a:ext cx="6035749" cy="830997"/>
          </a:xfrm>
          <a:prstGeom prst="rect">
            <a:avLst/>
          </a:prstGeom>
        </p:spPr>
        <p:txBody>
          <a:bodyPr wrap="square">
            <a:spAutoFit/>
          </a:bodyPr>
          <a:lstStyle/>
          <a:p>
            <a:r>
              <a:rPr kumimoji="1" lang="en-US" altLang="ko-KR" sz="4800" dirty="0">
                <a:latin typeface="Corbel" panose="020B0503020204020204" pitchFamily="34" charset="0"/>
              </a:rPr>
              <a:t>Novel N-gram Ratio</a:t>
            </a:r>
            <a:endParaRPr lang="ko-KR" altLang="en-US" sz="4800" dirty="0"/>
          </a:p>
        </p:txBody>
      </p:sp>
      <p:grpSp>
        <p:nvGrpSpPr>
          <p:cNvPr id="5" name="그룹 4">
            <a:extLst>
              <a:ext uri="{FF2B5EF4-FFF2-40B4-BE49-F238E27FC236}">
                <a16:creationId xmlns:a16="http://schemas.microsoft.com/office/drawing/2014/main" id="{CE385009-C584-7046-B0A6-D92084AF4F1C}"/>
              </a:ext>
            </a:extLst>
          </p:cNvPr>
          <p:cNvGrpSpPr/>
          <p:nvPr/>
        </p:nvGrpSpPr>
        <p:grpSpPr>
          <a:xfrm>
            <a:off x="2177935" y="1788251"/>
            <a:ext cx="7836129" cy="4321743"/>
            <a:chOff x="1889762" y="1694742"/>
            <a:chExt cx="8328659" cy="4593381"/>
          </a:xfrm>
        </p:grpSpPr>
        <p:pic>
          <p:nvPicPr>
            <p:cNvPr id="8" name="그림 7">
              <a:extLst>
                <a:ext uri="{FF2B5EF4-FFF2-40B4-BE49-F238E27FC236}">
                  <a16:creationId xmlns:a16="http://schemas.microsoft.com/office/drawing/2014/main" id="{B271F339-F2C9-854F-8FA9-EA7B6B28292A}"/>
                </a:ext>
              </a:extLst>
            </p:cNvPr>
            <p:cNvPicPr>
              <a:picLocks noChangeAspect="1"/>
            </p:cNvPicPr>
            <p:nvPr/>
          </p:nvPicPr>
          <p:blipFill>
            <a:blip r:embed="rId4"/>
            <a:stretch>
              <a:fillRect/>
            </a:stretch>
          </p:blipFill>
          <p:spPr>
            <a:xfrm>
              <a:off x="1889762" y="1694742"/>
              <a:ext cx="8328659" cy="4593381"/>
            </a:xfrm>
            <a:prstGeom prst="rect">
              <a:avLst/>
            </a:prstGeom>
          </p:spPr>
        </p:pic>
        <p:sp>
          <p:nvSpPr>
            <p:cNvPr id="9" name="직사각형 8">
              <a:extLst>
                <a:ext uri="{FF2B5EF4-FFF2-40B4-BE49-F238E27FC236}">
                  <a16:creationId xmlns:a16="http://schemas.microsoft.com/office/drawing/2014/main" id="{26F1805C-14D9-F442-990A-D5135D9D8A6B}"/>
                </a:ext>
              </a:extLst>
            </p:cNvPr>
            <p:cNvSpPr/>
            <p:nvPr/>
          </p:nvSpPr>
          <p:spPr>
            <a:xfrm>
              <a:off x="4984757" y="5421073"/>
              <a:ext cx="5168646" cy="8015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spTree>
    <p:extLst>
      <p:ext uri="{BB962C8B-B14F-4D97-AF65-F5344CB8AC3E}">
        <p14:creationId xmlns:p14="http://schemas.microsoft.com/office/powerpoint/2010/main" val="527531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2E5E44-B5FB-D549-A1F9-8422E0B42702}"/>
              </a:ext>
            </a:extLst>
          </p:cNvPr>
          <p:cNvSpPr>
            <a:spLocks noGrp="1"/>
          </p:cNvSpPr>
          <p:nvPr>
            <p:ph type="title"/>
          </p:nvPr>
        </p:nvSpPr>
        <p:spPr>
          <a:xfrm>
            <a:off x="362245" y="243477"/>
            <a:ext cx="11235802" cy="1007669"/>
          </a:xfrm>
        </p:spPr>
        <p:txBody>
          <a:bodyPr>
            <a:normAutofit/>
          </a:bodyPr>
          <a:lstStyle/>
          <a:p>
            <a:r>
              <a:rPr kumimoji="1" lang="en-US" altLang="ko-KR" sz="4200" dirty="0">
                <a:solidFill>
                  <a:schemeClr val="tx1">
                    <a:lumMod val="85000"/>
                    <a:lumOff val="15000"/>
                  </a:schemeClr>
                </a:solidFill>
                <a:latin typeface="Corbel" panose="020B0503020204020204" pitchFamily="34" charset="0"/>
              </a:rPr>
              <a:t>Training Details</a:t>
            </a:r>
            <a:endParaRPr kumimoji="1" lang="ko-KR" altLang="en-US" sz="4200" dirty="0">
              <a:solidFill>
                <a:schemeClr val="tx1">
                  <a:lumMod val="85000"/>
                  <a:lumOff val="15000"/>
                </a:schemeClr>
              </a:solidFill>
              <a:latin typeface="Corbel" panose="020B0503020204020204" pitchFamily="34" charset="0"/>
            </a:endParaRPr>
          </a:p>
        </p:txBody>
      </p:sp>
      <p:sp>
        <p:nvSpPr>
          <p:cNvPr id="11" name="TextBox 10">
            <a:extLst>
              <a:ext uri="{FF2B5EF4-FFF2-40B4-BE49-F238E27FC236}">
                <a16:creationId xmlns:a16="http://schemas.microsoft.com/office/drawing/2014/main" id="{8833ADB3-1A3E-274E-A0F4-643ADC09AFCC}"/>
              </a:ext>
            </a:extLst>
          </p:cNvPr>
          <p:cNvSpPr txBox="1"/>
          <p:nvPr/>
        </p:nvSpPr>
        <p:spPr>
          <a:xfrm>
            <a:off x="362245" y="1475510"/>
            <a:ext cx="7021321" cy="1107996"/>
          </a:xfrm>
          <a:prstGeom prst="rect">
            <a:avLst/>
          </a:prstGeom>
          <a:noFill/>
        </p:spPr>
        <p:txBody>
          <a:bodyPr wrap="square" rtlCol="0" anchor="ctr">
            <a:spAutoFit/>
          </a:bodyPr>
          <a:lstStyle/>
          <a:p>
            <a:pPr marL="342900" indent="-342900">
              <a:buFont typeface="Arial" panose="020B0604020202020204" pitchFamily="34" charset="0"/>
              <a:buChar char="•"/>
            </a:pPr>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Word embeddings are initialized using </a:t>
            </a:r>
            <a:r>
              <a:rPr lang="en" altLang="ko-KR" sz="2200" dirty="0" err="1">
                <a:solidFill>
                  <a:schemeClr val="tx1">
                    <a:lumMod val="95000"/>
                    <a:lumOff val="5000"/>
                  </a:schemeClr>
                </a:solidFill>
                <a:latin typeface="Corbel" panose="020B0503020204020204" pitchFamily="34" charset="0"/>
                <a:cs typeface="Times New Roman" panose="02020603050405020304" pitchFamily="18" charset="0"/>
              </a:rPr>
              <a:t>fastText</a:t>
            </a:r>
            <a:r>
              <a:rPr lang="en" altLang="ko-KR" sz="2200" baseline="30000" dirty="0">
                <a:solidFill>
                  <a:schemeClr val="tx1">
                    <a:lumMod val="95000"/>
                    <a:lumOff val="5000"/>
                  </a:schemeClr>
                </a:solidFill>
                <a:latin typeface="Corbel" panose="020B0503020204020204" pitchFamily="34" charset="0"/>
                <a:cs typeface="Times New Roman" panose="02020603050405020304" pitchFamily="18" charset="0"/>
              </a:rPr>
              <a:t>[1]</a:t>
            </a:r>
          </a:p>
          <a:p>
            <a:pPr marL="342900" indent="-342900">
              <a:buFont typeface="Arial" panose="020B0604020202020204" pitchFamily="34" charset="0"/>
              <a:buChar char="•"/>
            </a:pPr>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Weight normalization</a:t>
            </a:r>
            <a:r>
              <a:rPr lang="en" altLang="ko-KR" sz="2200" baseline="30000" dirty="0">
                <a:solidFill>
                  <a:schemeClr val="tx1">
                    <a:lumMod val="95000"/>
                    <a:lumOff val="5000"/>
                  </a:schemeClr>
                </a:solidFill>
                <a:latin typeface="Corbel" panose="020B0503020204020204" pitchFamily="34" charset="0"/>
                <a:cs typeface="Times New Roman" panose="02020603050405020304" pitchFamily="18" charset="0"/>
              </a:rPr>
              <a:t>[2] </a:t>
            </a:r>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is applied to all layers</a:t>
            </a:r>
          </a:p>
          <a:p>
            <a:pPr marL="342900" indent="-342900">
              <a:buFont typeface="Arial" panose="020B0604020202020204" pitchFamily="34" charset="0"/>
              <a:buChar char="•"/>
            </a:pPr>
            <a:r>
              <a:rPr lang="en" altLang="ko-KR" sz="2200" dirty="0">
                <a:solidFill>
                  <a:schemeClr val="tx1">
                    <a:lumMod val="95000"/>
                    <a:lumOff val="5000"/>
                  </a:schemeClr>
                </a:solidFill>
                <a:latin typeface="Corbel" panose="020B0503020204020204" pitchFamily="34" charset="0"/>
                <a:cs typeface="Times New Roman" panose="02020603050405020304" pitchFamily="18" charset="0"/>
              </a:rPr>
              <a:t>Applied label smoothing</a:t>
            </a:r>
            <a:r>
              <a:rPr lang="en" altLang="ko-KR" sz="2200" baseline="30000" dirty="0">
                <a:solidFill>
                  <a:schemeClr val="tx1">
                    <a:lumMod val="95000"/>
                    <a:lumOff val="5000"/>
                  </a:schemeClr>
                </a:solidFill>
                <a:latin typeface="Corbel" panose="020B0503020204020204" pitchFamily="34" charset="0"/>
                <a:cs typeface="Times New Roman" panose="02020603050405020304" pitchFamily="18" charset="0"/>
              </a:rPr>
              <a:t>[3]</a:t>
            </a:r>
          </a:p>
        </p:txBody>
      </p:sp>
      <p:sp>
        <p:nvSpPr>
          <p:cNvPr id="7" name="TextBox 6">
            <a:extLst>
              <a:ext uri="{FF2B5EF4-FFF2-40B4-BE49-F238E27FC236}">
                <a16:creationId xmlns:a16="http://schemas.microsoft.com/office/drawing/2014/main" id="{186C9526-AED2-8B4D-AB82-8EE0DFB2482E}"/>
              </a:ext>
            </a:extLst>
          </p:cNvPr>
          <p:cNvSpPr txBox="1"/>
          <p:nvPr/>
        </p:nvSpPr>
        <p:spPr>
          <a:xfrm>
            <a:off x="239322" y="6108410"/>
            <a:ext cx="8915187" cy="738664"/>
          </a:xfrm>
          <a:prstGeom prst="rect">
            <a:avLst/>
          </a:prstGeom>
          <a:noFill/>
        </p:spPr>
        <p:txBody>
          <a:bodyPr wrap="square" rtlCol="0">
            <a:spAutoFit/>
          </a:bodyPr>
          <a:lstStyle/>
          <a:p>
            <a:r>
              <a:rPr kumimoji="1" lang="en-US" altLang="ko-KR" sz="1400" dirty="0">
                <a:latin typeface="Corbel" panose="020B0503020204020204" pitchFamily="34" charset="0"/>
                <a:ea typeface="Lato" panose="020F0502020204030203" pitchFamily="34" charset="0"/>
                <a:cs typeface="Lato" panose="020F0502020204030203" pitchFamily="34" charset="0"/>
              </a:rPr>
              <a:t>[1] Bojanowski et al., </a:t>
            </a:r>
            <a:r>
              <a:rPr kumimoji="1" lang="en-US" altLang="ko-KR" sz="1400" i="1" dirty="0">
                <a:latin typeface="Corbel" panose="020B0503020204020204" pitchFamily="34" charset="0"/>
                <a:ea typeface="Lato" panose="020F0502020204030203" pitchFamily="34" charset="0"/>
                <a:cs typeface="Lato" panose="020F0502020204030203" pitchFamily="34" charset="0"/>
              </a:rPr>
              <a:t>Enriching Word Vectors with </a:t>
            </a:r>
            <a:r>
              <a:rPr kumimoji="1" lang="en-US" altLang="ko-KR" sz="1400" i="1" dirty="0" err="1">
                <a:latin typeface="Corbel" panose="020B0503020204020204" pitchFamily="34" charset="0"/>
                <a:ea typeface="Lato" panose="020F0502020204030203" pitchFamily="34" charset="0"/>
                <a:cs typeface="Lato" panose="020F0502020204030203" pitchFamily="34" charset="0"/>
              </a:rPr>
              <a:t>Subword</a:t>
            </a:r>
            <a:r>
              <a:rPr kumimoji="1" lang="en-US" altLang="ko-KR" sz="1400" i="1" dirty="0">
                <a:latin typeface="Corbel" panose="020B0503020204020204" pitchFamily="34" charset="0"/>
                <a:ea typeface="Lato" panose="020F0502020204030203" pitchFamily="34" charset="0"/>
                <a:cs typeface="Lato" panose="020F0502020204030203" pitchFamily="34" charset="0"/>
              </a:rPr>
              <a:t> Information</a:t>
            </a:r>
            <a:r>
              <a:rPr kumimoji="1" lang="en-US" altLang="ko-KR" sz="1400" dirty="0">
                <a:latin typeface="Corbel" panose="020B0503020204020204" pitchFamily="34" charset="0"/>
                <a:ea typeface="Lato" panose="020F0502020204030203" pitchFamily="34" charset="0"/>
                <a:cs typeface="Lato" panose="020F0502020204030203" pitchFamily="34" charset="0"/>
              </a:rPr>
              <a:t>, TACL, 2016</a:t>
            </a:r>
          </a:p>
          <a:p>
            <a:r>
              <a:rPr kumimoji="1" lang="en-US" altLang="ko-KR" sz="1400" dirty="0">
                <a:latin typeface="Corbel" panose="020B0503020204020204" pitchFamily="34" charset="0"/>
                <a:cs typeface="Lato" panose="020F0502020204030203" pitchFamily="34" charset="0"/>
              </a:rPr>
              <a:t>[2] </a:t>
            </a:r>
            <a:r>
              <a:rPr kumimoji="1" lang="en-US" altLang="ko-KR" sz="1400" dirty="0" err="1">
                <a:latin typeface="Corbel" panose="020B0503020204020204" pitchFamily="34" charset="0"/>
                <a:cs typeface="Lato" panose="020F0502020204030203" pitchFamily="34" charset="0"/>
              </a:rPr>
              <a:t>Salimans</a:t>
            </a:r>
            <a:r>
              <a:rPr kumimoji="1" lang="en-US" altLang="ko-KR" sz="1400" dirty="0">
                <a:latin typeface="Corbel" panose="020B0503020204020204" pitchFamily="34" charset="0"/>
                <a:cs typeface="Lato" panose="020F0502020204030203" pitchFamily="34" charset="0"/>
              </a:rPr>
              <a:t> and </a:t>
            </a:r>
            <a:r>
              <a:rPr kumimoji="1" lang="en-US" altLang="ko-KR" sz="1400" dirty="0" err="1">
                <a:latin typeface="Corbel" panose="020B0503020204020204" pitchFamily="34" charset="0"/>
                <a:cs typeface="Lato" panose="020F0502020204030203" pitchFamily="34" charset="0"/>
              </a:rPr>
              <a:t>Kingma</a:t>
            </a:r>
            <a:r>
              <a:rPr kumimoji="1" lang="en-US" altLang="ko-KR" sz="1400" dirty="0">
                <a:latin typeface="Corbel" panose="020B0503020204020204" pitchFamily="34" charset="0"/>
                <a:cs typeface="Lato" panose="020F0502020204030203" pitchFamily="34" charset="0"/>
              </a:rPr>
              <a:t>, </a:t>
            </a:r>
            <a:r>
              <a:rPr kumimoji="1" lang="en-US" altLang="ko-KR" sz="1400" i="1" dirty="0">
                <a:latin typeface="Corbel" panose="020B0503020204020204" pitchFamily="34" charset="0"/>
                <a:cs typeface="Lato" panose="020F0502020204030203" pitchFamily="34" charset="0"/>
              </a:rPr>
              <a:t>Weight Normalization: A Simple Reparameterization to Accelerate Training of DNN</a:t>
            </a:r>
            <a:r>
              <a:rPr kumimoji="1" lang="en-US" altLang="ko-KR" sz="1400" dirty="0">
                <a:latin typeface="Corbel" panose="020B0503020204020204" pitchFamily="34" charset="0"/>
                <a:cs typeface="Lato" panose="020F0502020204030203" pitchFamily="34" charset="0"/>
              </a:rPr>
              <a:t>, NIPS, 2016</a:t>
            </a:r>
          </a:p>
          <a:p>
            <a:r>
              <a:rPr kumimoji="1" lang="en-US" altLang="ko-KR" sz="1400" dirty="0">
                <a:latin typeface="Corbel" panose="020B0503020204020204" pitchFamily="34" charset="0"/>
                <a:cs typeface="Lato" panose="020F0502020204030203" pitchFamily="34" charset="0"/>
              </a:rPr>
              <a:t>[3] Pereyra et al., </a:t>
            </a:r>
            <a:r>
              <a:rPr kumimoji="1" lang="en-US" altLang="ko-KR" sz="1400" i="1" dirty="0">
                <a:latin typeface="Corbel" panose="020B0503020204020204" pitchFamily="34" charset="0"/>
                <a:cs typeface="Lato" panose="020F0502020204030203" pitchFamily="34" charset="0"/>
              </a:rPr>
              <a:t>Regularizing Neural Networks by Penalizing Confident Output Distributions</a:t>
            </a:r>
            <a:r>
              <a:rPr kumimoji="1" lang="en-US" altLang="ko-KR" sz="1400" dirty="0">
                <a:latin typeface="Corbel" panose="020B0503020204020204" pitchFamily="34" charset="0"/>
                <a:cs typeface="Lato" panose="020F0502020204030203" pitchFamily="34" charset="0"/>
              </a:rPr>
              <a:t>, ICLR, 2017</a:t>
            </a:r>
            <a:endParaRPr kumimoji="1" lang="ko-KR" altLang="en-US" sz="1400" dirty="0">
              <a:latin typeface="Corbel" panose="020B0503020204020204" pitchFamily="34" charset="0"/>
              <a:cs typeface="Lato" panose="020F0502020204030203" pitchFamily="34" charset="0"/>
            </a:endParaRPr>
          </a:p>
        </p:txBody>
      </p:sp>
      <p:pic>
        <p:nvPicPr>
          <p:cNvPr id="8" name="그림 7">
            <a:extLst>
              <a:ext uri="{FF2B5EF4-FFF2-40B4-BE49-F238E27FC236}">
                <a16:creationId xmlns:a16="http://schemas.microsoft.com/office/drawing/2014/main" id="{3D91559F-7891-074C-88AA-CD8B481686D2}"/>
              </a:ext>
            </a:extLst>
          </p:cNvPr>
          <p:cNvPicPr>
            <a:picLocks noChangeAspect="1"/>
          </p:cNvPicPr>
          <p:nvPr/>
        </p:nvPicPr>
        <p:blipFill>
          <a:blip r:embed="rId3"/>
          <a:stretch>
            <a:fillRect/>
          </a:stretch>
        </p:blipFill>
        <p:spPr>
          <a:xfrm>
            <a:off x="1861141" y="3362967"/>
            <a:ext cx="8042430" cy="713190"/>
          </a:xfrm>
          <a:prstGeom prst="rect">
            <a:avLst/>
          </a:prstGeom>
        </p:spPr>
      </p:pic>
      <p:sp>
        <p:nvSpPr>
          <p:cNvPr id="9" name="TextBox 8">
            <a:extLst>
              <a:ext uri="{FF2B5EF4-FFF2-40B4-BE49-F238E27FC236}">
                <a16:creationId xmlns:a16="http://schemas.microsoft.com/office/drawing/2014/main" id="{12EE5E24-9730-0D4D-9A9A-D1CAAAB7C8FB}"/>
              </a:ext>
            </a:extLst>
          </p:cNvPr>
          <p:cNvSpPr txBox="1"/>
          <p:nvPr/>
        </p:nvSpPr>
        <p:spPr>
          <a:xfrm>
            <a:off x="3525846" y="4146825"/>
            <a:ext cx="2108269" cy="400110"/>
          </a:xfrm>
          <a:prstGeom prst="rect">
            <a:avLst/>
          </a:prstGeom>
          <a:noFill/>
        </p:spPr>
        <p:txBody>
          <a:bodyPr wrap="none" rtlCol="0">
            <a:spAutoFit/>
          </a:bodyPr>
          <a:lstStyle/>
          <a:p>
            <a:r>
              <a:rPr kumimoji="1" lang="en-US" altLang="ko-KR" sz="2000" dirty="0">
                <a:solidFill>
                  <a:srgbClr val="1F81D8"/>
                </a:solidFill>
                <a:latin typeface="Corbel" panose="020B0503020204020204" pitchFamily="34" charset="0"/>
                <a:ea typeface="Lato" panose="020F0502020204030203" pitchFamily="34" charset="0"/>
                <a:cs typeface="Lato" panose="020F0502020204030203" pitchFamily="34" charset="0"/>
              </a:rPr>
              <a:t>Cross entropy loss</a:t>
            </a:r>
            <a:endParaRPr kumimoji="1" lang="ko-KR" altLang="en-US" sz="2000" dirty="0">
              <a:solidFill>
                <a:srgbClr val="1F81D8"/>
              </a:solidFill>
              <a:latin typeface="Corbel" panose="020B0503020204020204" pitchFamily="34" charset="0"/>
              <a:cs typeface="Lato" panose="020F0502020204030203" pitchFamily="34" charset="0"/>
            </a:endParaRPr>
          </a:p>
        </p:txBody>
      </p:sp>
      <p:sp>
        <p:nvSpPr>
          <p:cNvPr id="10" name="TextBox 9">
            <a:extLst>
              <a:ext uri="{FF2B5EF4-FFF2-40B4-BE49-F238E27FC236}">
                <a16:creationId xmlns:a16="http://schemas.microsoft.com/office/drawing/2014/main" id="{6B368037-DBAB-2249-8ABE-203C1FA0D9FB}"/>
              </a:ext>
            </a:extLst>
          </p:cNvPr>
          <p:cNvSpPr txBox="1"/>
          <p:nvPr/>
        </p:nvSpPr>
        <p:spPr>
          <a:xfrm>
            <a:off x="7352664" y="4146825"/>
            <a:ext cx="1624163" cy="400110"/>
          </a:xfrm>
          <a:prstGeom prst="rect">
            <a:avLst/>
          </a:prstGeom>
          <a:noFill/>
        </p:spPr>
        <p:txBody>
          <a:bodyPr wrap="none" rtlCol="0">
            <a:spAutoFit/>
          </a:bodyPr>
          <a:lstStyle/>
          <a:p>
            <a:r>
              <a:rPr kumimoji="1" lang="en-US" altLang="ko-KR" sz="2000" dirty="0">
                <a:solidFill>
                  <a:srgbClr val="1ECB97"/>
                </a:solidFill>
                <a:latin typeface="Corbel" panose="020B0503020204020204" pitchFamily="34" charset="0"/>
                <a:ea typeface="Lato" panose="020F0502020204030203" pitchFamily="34" charset="0"/>
                <a:cs typeface="Lato" panose="020F0502020204030203" pitchFamily="34" charset="0"/>
              </a:rPr>
              <a:t>Uniform prior</a:t>
            </a:r>
            <a:endParaRPr kumimoji="1" lang="ko-KR" altLang="en-US" sz="2000" dirty="0">
              <a:solidFill>
                <a:srgbClr val="1ECB97"/>
              </a:solidFill>
              <a:latin typeface="Corbel" panose="020B0503020204020204" pitchFamily="34" charset="0"/>
              <a:cs typeface="Lato" panose="020F0502020204030203" pitchFamily="34" charset="0"/>
            </a:endParaRPr>
          </a:p>
        </p:txBody>
      </p:sp>
    </p:spTree>
    <p:extLst>
      <p:ext uri="{BB962C8B-B14F-4D97-AF65-F5344CB8AC3E}">
        <p14:creationId xmlns:p14="http://schemas.microsoft.com/office/powerpoint/2010/main" val="172800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CF517F-C2F6-3043-B3B6-E9B3C7C98CBE}"/>
              </a:ext>
            </a:extLst>
          </p:cNvPr>
          <p:cNvSpPr>
            <a:spLocks noGrp="1"/>
          </p:cNvSpPr>
          <p:nvPr>
            <p:ph type="title"/>
          </p:nvPr>
        </p:nvSpPr>
        <p:spPr>
          <a:xfrm>
            <a:off x="838201" y="304801"/>
            <a:ext cx="10236200" cy="872067"/>
          </a:xfrm>
        </p:spPr>
        <p:txBody>
          <a:bodyPr/>
          <a:lstStyle/>
          <a:p>
            <a:r>
              <a:rPr kumimoji="1" lang="en-US" altLang="ko-KR" dirty="0">
                <a:latin typeface="Corbel" panose="020B0503020204020204" pitchFamily="34" charset="0"/>
              </a:rPr>
              <a:t>Problems with existing datasets</a:t>
            </a:r>
            <a:endParaRPr kumimoji="1" lang="ko-KR" altLang="en-US" dirty="0">
              <a:latin typeface="Corbel" panose="020B0503020204020204" pitchFamily="34" charset="0"/>
            </a:endParaRPr>
          </a:p>
        </p:txBody>
      </p:sp>
      <p:sp>
        <p:nvSpPr>
          <p:cNvPr id="3" name="TextBox 2">
            <a:extLst>
              <a:ext uri="{FF2B5EF4-FFF2-40B4-BE49-F238E27FC236}">
                <a16:creationId xmlns:a16="http://schemas.microsoft.com/office/drawing/2014/main" id="{0B8C144F-3176-C243-8680-DB6F18C7B221}"/>
              </a:ext>
            </a:extLst>
          </p:cNvPr>
          <p:cNvSpPr txBox="1"/>
          <p:nvPr/>
        </p:nvSpPr>
        <p:spPr>
          <a:xfrm>
            <a:off x="838202" y="2074342"/>
            <a:ext cx="5147730" cy="4801314"/>
          </a:xfrm>
          <a:prstGeom prst="rect">
            <a:avLst/>
          </a:prstGeom>
          <a:noFill/>
        </p:spPr>
        <p:txBody>
          <a:bodyPr wrap="square" rtlCol="0">
            <a:spAutoFit/>
          </a:bodyPr>
          <a:lstStyle/>
          <a:p>
            <a:pPr algn="just"/>
            <a:r>
              <a:rPr lang="en" altLang="ko-KR" dirty="0">
                <a:latin typeface="Times New Roman" panose="02020603050405020304" pitchFamily="18" charset="0"/>
                <a:cs typeface="Times New Roman" panose="02020603050405020304" pitchFamily="18" charset="0"/>
              </a:rPr>
              <a:t>Morehouse College seniors got a surprise Sunday when billionaire Robert F. Smith announced that he would pay off the student loan debt. "On behalf of the eight generations of my family who have been in this country, we're going to put a little fuel in your bus," he told the newly minted graduates in Atlanta before saying his family was creating a grant to eliminate their student loans. The announcement was met with a standing ovation and chants of "MVP!” "Now, I know my class will make sure they pay this forward," he continued. "I want my class to look at these (alumni) -- these beautiful Morehouse brothers -- and let's make sure every class has the same opportunity going forward because we are enough to take care of our own community. We are enough to ensure we have all the opportunities of the American dream.” The total amount covered for the 396 students is up to</a:t>
            </a:r>
            <a:endParaRPr kumimoji="1" lang="ko-KR" alt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3CE09E2-609A-7A46-A207-50085F4616C5}"/>
              </a:ext>
            </a:extLst>
          </p:cNvPr>
          <p:cNvSpPr txBox="1"/>
          <p:nvPr/>
        </p:nvSpPr>
        <p:spPr>
          <a:xfrm>
            <a:off x="7340603" y="2069872"/>
            <a:ext cx="4013200" cy="923330"/>
          </a:xfrm>
          <a:prstGeom prst="rect">
            <a:avLst/>
          </a:prstGeom>
          <a:noFill/>
        </p:spPr>
        <p:txBody>
          <a:bodyPr wrap="square" rtlCol="0" anchor="ctr">
            <a:spAutoFit/>
          </a:bodyPr>
          <a:lstStyle/>
          <a:p>
            <a:r>
              <a:rPr lang="en" altLang="ko-KR" dirty="0">
                <a:latin typeface="Times New Roman" panose="02020603050405020304" pitchFamily="18" charset="0"/>
                <a:cs typeface="Times New Roman" panose="02020603050405020304" pitchFamily="18" charset="0"/>
              </a:rPr>
              <a:t>Morehouse College grads are surprised by a billionaire's promise to pay off their student loans</a:t>
            </a:r>
            <a:r>
              <a:rPr lang="en-US" altLang="ko-KR" dirty="0">
                <a:latin typeface="Times New Roman" panose="02020603050405020304" pitchFamily="18" charset="0"/>
                <a:cs typeface="Times New Roman" panose="02020603050405020304" pitchFamily="18" charset="0"/>
              </a:rPr>
              <a:t>.</a:t>
            </a:r>
            <a:endParaRPr lang="en" altLang="ko-KR" dirty="0">
              <a:latin typeface="Times New Roman" panose="02020603050405020304" pitchFamily="18" charset="0"/>
              <a:cs typeface="Times New Roman" panose="02020603050405020304" pitchFamily="18" charset="0"/>
            </a:endParaRPr>
          </a:p>
        </p:txBody>
      </p:sp>
      <p:sp>
        <p:nvSpPr>
          <p:cNvPr id="5" name="오른쪽 화살표[R] 4">
            <a:extLst>
              <a:ext uri="{FF2B5EF4-FFF2-40B4-BE49-F238E27FC236}">
                <a16:creationId xmlns:a16="http://schemas.microsoft.com/office/drawing/2014/main" id="{AA6A6F39-0801-FC47-BC42-A42B3496CF3F}"/>
              </a:ext>
            </a:extLst>
          </p:cNvPr>
          <p:cNvSpPr/>
          <p:nvPr/>
        </p:nvSpPr>
        <p:spPr>
          <a:xfrm>
            <a:off x="6418212" y="2239432"/>
            <a:ext cx="490110" cy="347134"/>
          </a:xfrm>
          <a:prstGeom prst="rightArrow">
            <a:avLst/>
          </a:prstGeom>
          <a:pattFill prst="dkUpDiag">
            <a:fgClr>
              <a:srgbClr val="CC0000"/>
            </a:fgClr>
            <a:bgClr>
              <a:schemeClr val="bg1"/>
            </a:bgClr>
          </a:patt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7" name="그래픽 6">
            <a:extLst>
              <a:ext uri="{FF2B5EF4-FFF2-40B4-BE49-F238E27FC236}">
                <a16:creationId xmlns:a16="http://schemas.microsoft.com/office/drawing/2014/main" id="{63984124-D516-AD44-9E3B-01157D5BE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1466" y="1685747"/>
            <a:ext cx="728002" cy="337793"/>
          </a:xfrm>
          <a:prstGeom prst="rect">
            <a:avLst/>
          </a:prstGeom>
        </p:spPr>
      </p:pic>
      <p:sp>
        <p:nvSpPr>
          <p:cNvPr id="8" name="TextBox 7">
            <a:extLst>
              <a:ext uri="{FF2B5EF4-FFF2-40B4-BE49-F238E27FC236}">
                <a16:creationId xmlns:a16="http://schemas.microsoft.com/office/drawing/2014/main" id="{3963A57D-760D-6843-918D-7909BD4B2E0B}"/>
              </a:ext>
            </a:extLst>
          </p:cNvPr>
          <p:cNvSpPr txBox="1"/>
          <p:nvPr/>
        </p:nvSpPr>
        <p:spPr>
          <a:xfrm>
            <a:off x="7340603" y="1705113"/>
            <a:ext cx="4013200" cy="400110"/>
          </a:xfrm>
          <a:prstGeom prst="rect">
            <a:avLst/>
          </a:prstGeom>
          <a:noFill/>
        </p:spPr>
        <p:txBody>
          <a:bodyPr wrap="square" rtlCol="0" anchor="ctr">
            <a:spAutoFit/>
          </a:bodyPr>
          <a:lstStyle/>
          <a:p>
            <a:r>
              <a:rPr lang="en-US" altLang="ko-KR" sz="2000" b="1" dirty="0">
                <a:latin typeface="Times New Roman" panose="02020603050405020304" pitchFamily="18" charset="0"/>
                <a:cs typeface="Times New Roman" panose="02020603050405020304" pitchFamily="18" charset="0"/>
              </a:rPr>
              <a:t>Gold Summary (answer):</a:t>
            </a:r>
            <a:endParaRPr lang="en" altLang="ko-KR" sz="2000" b="1"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F0B87A17-D734-EA40-ACA1-76187946CB8C}"/>
              </a:ext>
            </a:extLst>
          </p:cNvPr>
          <p:cNvSpPr/>
          <p:nvPr/>
        </p:nvSpPr>
        <p:spPr>
          <a:xfrm>
            <a:off x="848835" y="2152871"/>
            <a:ext cx="5147730" cy="225257"/>
          </a:xfrm>
          <a:prstGeom prst="rect">
            <a:avLst/>
          </a:prstGeom>
          <a:solidFill>
            <a:srgbClr val="CC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직사각형 9">
            <a:extLst>
              <a:ext uri="{FF2B5EF4-FFF2-40B4-BE49-F238E27FC236}">
                <a16:creationId xmlns:a16="http://schemas.microsoft.com/office/drawing/2014/main" id="{9163C329-64CC-B54D-9FDB-C48D68626755}"/>
              </a:ext>
            </a:extLst>
          </p:cNvPr>
          <p:cNvSpPr/>
          <p:nvPr/>
        </p:nvSpPr>
        <p:spPr>
          <a:xfrm>
            <a:off x="848835" y="2431900"/>
            <a:ext cx="5147730" cy="225257"/>
          </a:xfrm>
          <a:prstGeom prst="rect">
            <a:avLst/>
          </a:prstGeom>
          <a:solidFill>
            <a:srgbClr val="CC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직사각형 10">
            <a:extLst>
              <a:ext uri="{FF2B5EF4-FFF2-40B4-BE49-F238E27FC236}">
                <a16:creationId xmlns:a16="http://schemas.microsoft.com/office/drawing/2014/main" id="{74CD87F8-6454-8D4A-B794-D818868DFE7A}"/>
              </a:ext>
            </a:extLst>
          </p:cNvPr>
          <p:cNvSpPr/>
          <p:nvPr/>
        </p:nvSpPr>
        <p:spPr>
          <a:xfrm>
            <a:off x="848836" y="2702465"/>
            <a:ext cx="3426831" cy="225257"/>
          </a:xfrm>
          <a:prstGeom prst="rect">
            <a:avLst/>
          </a:prstGeom>
          <a:solidFill>
            <a:srgbClr val="CC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89862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A937ED-8E2F-4545-A7A0-26E9E8D33C89}"/>
              </a:ext>
            </a:extLst>
          </p:cNvPr>
          <p:cNvPicPr>
            <a:picLocks noChangeAspect="1"/>
          </p:cNvPicPr>
          <p:nvPr/>
        </p:nvPicPr>
        <p:blipFill>
          <a:blip r:embed="rId3"/>
          <a:stretch>
            <a:fillRect/>
          </a:stretch>
        </p:blipFill>
        <p:spPr>
          <a:xfrm>
            <a:off x="577700" y="391759"/>
            <a:ext cx="2829621" cy="916042"/>
          </a:xfrm>
          <a:prstGeom prst="rect">
            <a:avLst/>
          </a:prstGeom>
        </p:spPr>
      </p:pic>
      <p:sp>
        <p:nvSpPr>
          <p:cNvPr id="4" name="직사각형 3">
            <a:extLst>
              <a:ext uri="{FF2B5EF4-FFF2-40B4-BE49-F238E27FC236}">
                <a16:creationId xmlns:a16="http://schemas.microsoft.com/office/drawing/2014/main" id="{0F18F63A-AD98-4B4D-B520-398F3A6BC912}"/>
              </a:ext>
            </a:extLst>
          </p:cNvPr>
          <p:cNvSpPr/>
          <p:nvPr/>
        </p:nvSpPr>
        <p:spPr>
          <a:xfrm>
            <a:off x="3458112" y="472056"/>
            <a:ext cx="1861712" cy="769441"/>
          </a:xfrm>
          <a:prstGeom prst="rect">
            <a:avLst/>
          </a:prstGeom>
        </p:spPr>
        <p:txBody>
          <a:bodyPr wrap="square">
            <a:spAutoFit/>
          </a:bodyPr>
          <a:lstStyle/>
          <a:p>
            <a:r>
              <a:rPr kumimoji="1" lang="en-US" altLang="ko-KR" sz="4400" dirty="0">
                <a:latin typeface="Verdana" panose="020B0604030504040204" pitchFamily="34" charset="0"/>
                <a:ea typeface="Verdana" panose="020B0604030504040204" pitchFamily="34" charset="0"/>
                <a:cs typeface="Verdana" panose="020B0604030504040204" pitchFamily="34" charset="0"/>
              </a:rPr>
              <a:t>TIFU:</a:t>
            </a:r>
            <a:endParaRPr lang="ko-KR" altLang="en-US" sz="4400" dirty="0">
              <a:latin typeface="Verdana" panose="020B0604030504040204" pitchFamily="34" charset="0"/>
              <a:cs typeface="Verdana" panose="020B0604030504040204" pitchFamily="34" charset="0"/>
            </a:endParaRPr>
          </a:p>
        </p:txBody>
      </p:sp>
      <p:sp>
        <p:nvSpPr>
          <p:cNvPr id="2" name="직사각형 1">
            <a:extLst>
              <a:ext uri="{FF2B5EF4-FFF2-40B4-BE49-F238E27FC236}">
                <a16:creationId xmlns:a16="http://schemas.microsoft.com/office/drawing/2014/main" id="{F87BBB1D-95FB-E142-A374-AE68A895577F}"/>
              </a:ext>
            </a:extLst>
          </p:cNvPr>
          <p:cNvSpPr/>
          <p:nvPr/>
        </p:nvSpPr>
        <p:spPr>
          <a:xfrm>
            <a:off x="5319822" y="441277"/>
            <a:ext cx="6035749" cy="830997"/>
          </a:xfrm>
          <a:prstGeom prst="rect">
            <a:avLst/>
          </a:prstGeom>
        </p:spPr>
        <p:txBody>
          <a:bodyPr wrap="square">
            <a:spAutoFit/>
          </a:bodyPr>
          <a:lstStyle/>
          <a:p>
            <a:r>
              <a:rPr kumimoji="1" lang="en-US" altLang="ko-KR" sz="4800" b="1" dirty="0">
                <a:latin typeface="Corbel" panose="020B0503020204020204" pitchFamily="34" charset="0"/>
              </a:rPr>
              <a:t>Strong </a:t>
            </a:r>
            <a:r>
              <a:rPr kumimoji="1" lang="en-US" altLang="ko-KR" sz="4800" dirty="0">
                <a:latin typeface="Corbel" panose="020B0503020204020204" pitchFamily="34" charset="0"/>
              </a:rPr>
              <a:t>Abstraction</a:t>
            </a:r>
            <a:endParaRPr lang="ko-KR" altLang="en-US" sz="4800" dirty="0"/>
          </a:p>
        </p:txBody>
      </p:sp>
      <p:sp>
        <p:nvSpPr>
          <p:cNvPr id="5" name="TextBox 4">
            <a:extLst>
              <a:ext uri="{FF2B5EF4-FFF2-40B4-BE49-F238E27FC236}">
                <a16:creationId xmlns:a16="http://schemas.microsoft.com/office/drawing/2014/main" id="{4C6DDF37-D4A9-9447-B794-C596B9B908AD}"/>
              </a:ext>
            </a:extLst>
          </p:cNvPr>
          <p:cNvSpPr txBox="1"/>
          <p:nvPr/>
        </p:nvSpPr>
        <p:spPr>
          <a:xfrm>
            <a:off x="1992510" y="4318051"/>
            <a:ext cx="7581016" cy="1969770"/>
          </a:xfrm>
          <a:prstGeom prst="rect">
            <a:avLst/>
          </a:prstGeom>
          <a:noFill/>
        </p:spPr>
        <p:txBody>
          <a:bodyPr wrap="square" rtlCol="0" anchor="ctr">
            <a:spAutoFit/>
          </a:bodyPr>
          <a:lstStyle/>
          <a:p>
            <a:pPr marL="342900" indent="-342900">
              <a:buFont typeface="Arial" panose="020B0604020202020204" pitchFamily="34" charset="0"/>
              <a:buChar char="•"/>
            </a:pPr>
            <a:r>
              <a:rPr lang="en-US" altLang="ko-KR" sz="2400" b="1" dirty="0">
                <a:latin typeface="Corbel" panose="020B0503020204020204" pitchFamily="34" charset="0"/>
                <a:cs typeface="Times New Roman" panose="02020603050405020304" pitchFamily="18" charset="0"/>
              </a:rPr>
              <a:t>Ext</a:t>
            </a:r>
            <a:r>
              <a:rPr lang="en-US" altLang="ko-KR" sz="2400" dirty="0">
                <a:latin typeface="Corbel" panose="020B0503020204020204" pitchFamily="34" charset="0"/>
                <a:cs typeface="Times New Roman" panose="02020603050405020304" pitchFamily="18" charset="0"/>
              </a:rPr>
              <a:t>ractive-</a:t>
            </a:r>
            <a:r>
              <a:rPr lang="en-US" altLang="ko-KR" sz="2400" b="1" dirty="0">
                <a:latin typeface="Corbel" panose="020B0503020204020204" pitchFamily="34" charset="0"/>
                <a:cs typeface="Times New Roman" panose="02020603050405020304" pitchFamily="18" charset="0"/>
              </a:rPr>
              <a:t>Oracle</a:t>
            </a:r>
            <a:r>
              <a:rPr lang="en-US" altLang="ko-KR" sz="2400" dirty="0">
                <a:latin typeface="Corbel" panose="020B0503020204020204" pitchFamily="34" charset="0"/>
                <a:cs typeface="Times New Roman" panose="02020603050405020304" pitchFamily="18" charset="0"/>
              </a:rPr>
              <a:t> : </a:t>
            </a:r>
          </a:p>
          <a:p>
            <a:r>
              <a:rPr lang="en-US" altLang="ko-KR" sz="2000" dirty="0">
                <a:latin typeface="Corbel" panose="020B0503020204020204" pitchFamily="34" charset="0"/>
                <a:cs typeface="Times New Roman" panose="02020603050405020304" pitchFamily="18" charset="0"/>
              </a:rPr>
              <a:t>the most identical sentence in the text </a:t>
            </a:r>
            <a:r>
              <a:rPr lang="en-US" altLang="ko-KR" sz="1400" dirty="0">
                <a:latin typeface="Corbel" panose="020B0503020204020204" pitchFamily="34" charset="0"/>
                <a:cs typeface="Times New Roman" panose="02020603050405020304" pitchFamily="18" charset="0"/>
              </a:rPr>
              <a:t>(by ROUGE metric)</a:t>
            </a:r>
          </a:p>
          <a:p>
            <a:r>
              <a:rPr lang="en-US" altLang="ko-KR" sz="700" dirty="0">
                <a:latin typeface="Corbel" panose="020B0503020204020204" pitchFamily="34" charset="0"/>
                <a:cs typeface="Times New Roman" panose="02020603050405020304" pitchFamily="18" charset="0"/>
              </a:rPr>
              <a:t> </a:t>
            </a:r>
          </a:p>
          <a:p>
            <a:pPr marL="342900" indent="-342900">
              <a:buFont typeface="Arial" panose="020B0604020202020204" pitchFamily="34" charset="0"/>
              <a:buChar char="•"/>
            </a:pPr>
            <a:r>
              <a:rPr lang="en-US" altLang="ko-KR" sz="2400" b="1" dirty="0">
                <a:latin typeface="Corbel" panose="020B0503020204020204" pitchFamily="34" charset="0"/>
                <a:cs typeface="Times New Roman" panose="02020603050405020304" pitchFamily="18" charset="0"/>
              </a:rPr>
              <a:t>Lead</a:t>
            </a:r>
            <a:r>
              <a:rPr lang="en-US" altLang="ko-KR" sz="2400" dirty="0">
                <a:latin typeface="Corbel" panose="020B0503020204020204" pitchFamily="34" charset="0"/>
                <a:cs typeface="Times New Roman" panose="02020603050405020304" pitchFamily="18" charset="0"/>
              </a:rPr>
              <a:t>:</a:t>
            </a:r>
          </a:p>
          <a:p>
            <a:r>
              <a:rPr lang="en-US" altLang="ko-KR" sz="2000" dirty="0">
                <a:latin typeface="Corbel" panose="020B0503020204020204" pitchFamily="34" charset="0"/>
                <a:cs typeface="Times New Roman" panose="02020603050405020304" pitchFamily="18" charset="0"/>
              </a:rPr>
              <a:t>the leading sentence in the text</a:t>
            </a:r>
          </a:p>
          <a:p>
            <a:r>
              <a:rPr lang="en-US" altLang="ko-KR" sz="700" dirty="0">
                <a:latin typeface="Corbel" panose="020B0503020204020204" pitchFamily="34" charset="0"/>
                <a:cs typeface="Times New Roman" panose="02020603050405020304" pitchFamily="18" charset="0"/>
              </a:rPr>
              <a:t> </a:t>
            </a:r>
          </a:p>
          <a:p>
            <a:r>
              <a:rPr lang="en-US" altLang="ko-KR" sz="2000" dirty="0">
                <a:latin typeface="Corbel" panose="020B0503020204020204" pitchFamily="34" charset="0"/>
                <a:cs typeface="Times New Roman" panose="02020603050405020304" pitchFamily="18" charset="0"/>
              </a:rPr>
              <a:t>→ If these show </a:t>
            </a:r>
            <a:r>
              <a:rPr lang="en-US" altLang="ko-KR" sz="2000" dirty="0">
                <a:solidFill>
                  <a:srgbClr val="CC0000"/>
                </a:solidFill>
                <a:latin typeface="Corbel" panose="020B0503020204020204" pitchFamily="34" charset="0"/>
                <a:cs typeface="Times New Roman" panose="02020603050405020304" pitchFamily="18" charset="0"/>
              </a:rPr>
              <a:t>low performance</a:t>
            </a:r>
            <a:r>
              <a:rPr lang="en-US" altLang="ko-KR" sz="2000" dirty="0">
                <a:latin typeface="Corbel" panose="020B0503020204020204" pitchFamily="34" charset="0"/>
                <a:cs typeface="Times New Roman" panose="02020603050405020304" pitchFamily="18" charset="0"/>
              </a:rPr>
              <a:t>, the </a:t>
            </a:r>
            <a:r>
              <a:rPr lang="en-US" altLang="ko-KR" sz="2000" dirty="0">
                <a:solidFill>
                  <a:srgbClr val="CC0000"/>
                </a:solidFill>
                <a:latin typeface="Corbel" panose="020B0503020204020204" pitchFamily="34" charset="0"/>
                <a:cs typeface="Times New Roman" panose="02020603050405020304" pitchFamily="18" charset="0"/>
              </a:rPr>
              <a:t>dataset is abstractive</a:t>
            </a:r>
            <a:endParaRPr lang="en" altLang="ko-KR" sz="2000" dirty="0">
              <a:solidFill>
                <a:srgbClr val="CC0000"/>
              </a:solidFill>
              <a:latin typeface="Corbel" panose="020B0503020204020204" pitchFamily="34" charset="0"/>
              <a:cs typeface="Times New Roman" panose="02020603050405020304" pitchFamily="18" charset="0"/>
            </a:endParaRPr>
          </a:p>
        </p:txBody>
      </p:sp>
      <p:grpSp>
        <p:nvGrpSpPr>
          <p:cNvPr id="10" name="그룹 9">
            <a:extLst>
              <a:ext uri="{FF2B5EF4-FFF2-40B4-BE49-F238E27FC236}">
                <a16:creationId xmlns:a16="http://schemas.microsoft.com/office/drawing/2014/main" id="{240F9434-63AC-B847-BF5E-BBF93D3BA126}"/>
              </a:ext>
            </a:extLst>
          </p:cNvPr>
          <p:cNvGrpSpPr/>
          <p:nvPr/>
        </p:nvGrpSpPr>
        <p:grpSpPr>
          <a:xfrm>
            <a:off x="1889762" y="1611024"/>
            <a:ext cx="8412476" cy="2515919"/>
            <a:chOff x="577700" y="1861029"/>
            <a:chExt cx="8412476" cy="2515919"/>
          </a:xfrm>
        </p:grpSpPr>
        <p:pic>
          <p:nvPicPr>
            <p:cNvPr id="6" name="그림 5">
              <a:extLst>
                <a:ext uri="{FF2B5EF4-FFF2-40B4-BE49-F238E27FC236}">
                  <a16:creationId xmlns:a16="http://schemas.microsoft.com/office/drawing/2014/main" id="{EA773C95-8008-0841-839C-50450D068E5F}"/>
                </a:ext>
              </a:extLst>
            </p:cNvPr>
            <p:cNvPicPr>
              <a:picLocks noChangeAspect="1"/>
            </p:cNvPicPr>
            <p:nvPr/>
          </p:nvPicPr>
          <p:blipFill rotWithShape="1">
            <a:blip r:embed="rId4"/>
            <a:srcRect r="22885" b="563"/>
            <a:stretch/>
          </p:blipFill>
          <p:spPr>
            <a:xfrm>
              <a:off x="577700" y="2134081"/>
              <a:ext cx="8412476" cy="2242867"/>
            </a:xfrm>
            <a:prstGeom prst="rect">
              <a:avLst/>
            </a:prstGeom>
          </p:spPr>
        </p:pic>
        <p:sp>
          <p:nvSpPr>
            <p:cNvPr id="7" name="텍스트 상자 6">
              <a:extLst>
                <a:ext uri="{FF2B5EF4-FFF2-40B4-BE49-F238E27FC236}">
                  <a16:creationId xmlns:a16="http://schemas.microsoft.com/office/drawing/2014/main" id="{4254336E-DA89-264C-9C87-CA6824712D52}"/>
                </a:ext>
              </a:extLst>
            </p:cNvPr>
            <p:cNvSpPr txBox="1"/>
            <p:nvPr/>
          </p:nvSpPr>
          <p:spPr>
            <a:xfrm>
              <a:off x="3653304" y="1861029"/>
              <a:ext cx="2604740" cy="307777"/>
            </a:xfrm>
            <a:prstGeom prst="rect">
              <a:avLst/>
            </a:prstGeom>
            <a:noFill/>
          </p:spPr>
          <p:txBody>
            <a:bodyPr wrap="square" rtlCol="0">
              <a:spAutoFit/>
            </a:bodyPr>
            <a:lstStyle/>
            <a:p>
              <a:pPr algn="ctr"/>
              <a:r>
                <a:rPr kumimoji="1" lang="en-US" altLang="ko-KR" sz="1400" dirty="0">
                  <a:latin typeface="Corbel" panose="020B0503020204020204" pitchFamily="34" charset="0"/>
                  <a:ea typeface="Helvetica Neue" charset="0"/>
                  <a:cs typeface="Lato" panose="020F0502020204030203" pitchFamily="34" charset="0"/>
                </a:rPr>
                <a:t>SOTA Abstractive method</a:t>
              </a:r>
              <a:endParaRPr kumimoji="1" lang="ko-KR" altLang="en-US" sz="1400" dirty="0">
                <a:latin typeface="Corbel" panose="020B0503020204020204" pitchFamily="34" charset="0"/>
                <a:ea typeface="Helvetica Neue" charset="0"/>
                <a:cs typeface="Lato" panose="020F0502020204030203" pitchFamily="34" charset="0"/>
              </a:endParaRPr>
            </a:p>
          </p:txBody>
        </p:sp>
        <p:sp>
          <p:nvSpPr>
            <p:cNvPr id="9" name="직사각형 8">
              <a:extLst>
                <a:ext uri="{FF2B5EF4-FFF2-40B4-BE49-F238E27FC236}">
                  <a16:creationId xmlns:a16="http://schemas.microsoft.com/office/drawing/2014/main" id="{26F1805C-14D9-F442-990A-D5135D9D8A6B}"/>
                </a:ext>
              </a:extLst>
            </p:cNvPr>
            <p:cNvSpPr/>
            <p:nvPr/>
          </p:nvSpPr>
          <p:spPr>
            <a:xfrm>
              <a:off x="5750877" y="3854154"/>
              <a:ext cx="3239299" cy="495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spTree>
    <p:extLst>
      <p:ext uri="{BB962C8B-B14F-4D97-AF65-F5344CB8AC3E}">
        <p14:creationId xmlns:p14="http://schemas.microsoft.com/office/powerpoint/2010/main" val="1333489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AA3A5-DCF2-F746-B4DB-704DE416402B}"/>
              </a:ext>
            </a:extLst>
          </p:cNvPr>
          <p:cNvSpPr>
            <a:spLocks noGrp="1"/>
          </p:cNvSpPr>
          <p:nvPr>
            <p:ph type="title"/>
          </p:nvPr>
        </p:nvSpPr>
        <p:spPr>
          <a:xfrm>
            <a:off x="558801" y="377262"/>
            <a:ext cx="10515600" cy="872067"/>
          </a:xfrm>
        </p:spPr>
        <p:txBody>
          <a:bodyPr>
            <a:normAutofit/>
          </a:bodyPr>
          <a:lstStyle/>
          <a:p>
            <a:r>
              <a:rPr kumimoji="1" lang="en-US" altLang="ko-KR" sz="3200" dirty="0">
                <a:solidFill>
                  <a:schemeClr val="tx1">
                    <a:lumMod val="75000"/>
                    <a:lumOff val="25000"/>
                  </a:schemeClr>
                </a:solidFill>
                <a:latin typeface="Corbel" panose="020B0503020204020204" pitchFamily="34" charset="0"/>
              </a:rPr>
              <a:t>Problems with existing datasets 1: </a:t>
            </a:r>
            <a:r>
              <a:rPr kumimoji="1" lang="en-US" altLang="ko-KR" sz="4000" b="1" dirty="0">
                <a:latin typeface="Corbel" panose="020B0503020204020204" pitchFamily="34" charset="0"/>
              </a:rPr>
              <a:t>Lead</a:t>
            </a:r>
            <a:r>
              <a:rPr kumimoji="1" lang="en-US" altLang="ko-KR" sz="4000" dirty="0">
                <a:latin typeface="Corbel" panose="020B0503020204020204" pitchFamily="34" charset="0"/>
              </a:rPr>
              <a:t> bias</a:t>
            </a:r>
            <a:endParaRPr kumimoji="1" lang="ko-KR" altLang="en-US" sz="4000" dirty="0">
              <a:latin typeface="Corbel" panose="020B0503020204020204" pitchFamily="34" charset="0"/>
            </a:endParaRPr>
          </a:p>
        </p:txBody>
      </p:sp>
      <p:grpSp>
        <p:nvGrpSpPr>
          <p:cNvPr id="5" name="그룹 4">
            <a:extLst>
              <a:ext uri="{FF2B5EF4-FFF2-40B4-BE49-F238E27FC236}">
                <a16:creationId xmlns:a16="http://schemas.microsoft.com/office/drawing/2014/main" id="{D71CF627-59F5-1444-8FA5-69BBC9B83D53}"/>
              </a:ext>
            </a:extLst>
          </p:cNvPr>
          <p:cNvGrpSpPr/>
          <p:nvPr/>
        </p:nvGrpSpPr>
        <p:grpSpPr>
          <a:xfrm>
            <a:off x="558801" y="1648047"/>
            <a:ext cx="5157390" cy="4072950"/>
            <a:chOff x="558801" y="1648047"/>
            <a:chExt cx="5157390" cy="4072950"/>
          </a:xfrm>
        </p:grpSpPr>
        <p:pic>
          <p:nvPicPr>
            <p:cNvPr id="11" name="그림 10">
              <a:extLst>
                <a:ext uri="{FF2B5EF4-FFF2-40B4-BE49-F238E27FC236}">
                  <a16:creationId xmlns:a16="http://schemas.microsoft.com/office/drawing/2014/main" id="{115C30D3-CF97-A442-BB93-7A25B3855255}"/>
                </a:ext>
              </a:extLst>
            </p:cNvPr>
            <p:cNvPicPr>
              <a:picLocks noChangeAspect="1"/>
            </p:cNvPicPr>
            <p:nvPr/>
          </p:nvPicPr>
          <p:blipFill>
            <a:blip r:embed="rId3"/>
            <a:stretch>
              <a:fillRect/>
            </a:stretch>
          </p:blipFill>
          <p:spPr>
            <a:xfrm>
              <a:off x="558801" y="1648047"/>
              <a:ext cx="5157390" cy="4072950"/>
            </a:xfrm>
            <a:prstGeom prst="rect">
              <a:avLst/>
            </a:prstGeom>
          </p:spPr>
        </p:pic>
        <p:sp>
          <p:nvSpPr>
            <p:cNvPr id="3" name="직사각형 2">
              <a:extLst>
                <a:ext uri="{FF2B5EF4-FFF2-40B4-BE49-F238E27FC236}">
                  <a16:creationId xmlns:a16="http://schemas.microsoft.com/office/drawing/2014/main" id="{A4F7BD1A-4F2F-1F40-BBFF-163EE2E9BFC7}"/>
                </a:ext>
              </a:extLst>
            </p:cNvPr>
            <p:cNvSpPr/>
            <p:nvPr/>
          </p:nvSpPr>
          <p:spPr>
            <a:xfrm>
              <a:off x="4221126" y="2466753"/>
              <a:ext cx="435934" cy="21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4" name="그룹 3">
            <a:extLst>
              <a:ext uri="{FF2B5EF4-FFF2-40B4-BE49-F238E27FC236}">
                <a16:creationId xmlns:a16="http://schemas.microsoft.com/office/drawing/2014/main" id="{E0936838-4BF1-7449-858A-3E5A691669C2}"/>
              </a:ext>
            </a:extLst>
          </p:cNvPr>
          <p:cNvGrpSpPr/>
          <p:nvPr/>
        </p:nvGrpSpPr>
        <p:grpSpPr>
          <a:xfrm>
            <a:off x="6084218" y="1648047"/>
            <a:ext cx="5258267" cy="4072950"/>
            <a:chOff x="6084218" y="1648047"/>
            <a:chExt cx="5258267" cy="4072950"/>
          </a:xfrm>
        </p:grpSpPr>
        <p:pic>
          <p:nvPicPr>
            <p:cNvPr id="12" name="그림 11">
              <a:extLst>
                <a:ext uri="{FF2B5EF4-FFF2-40B4-BE49-F238E27FC236}">
                  <a16:creationId xmlns:a16="http://schemas.microsoft.com/office/drawing/2014/main" id="{9AEA269D-67CE-7E44-BCF0-7403B2DDC320}"/>
                </a:ext>
              </a:extLst>
            </p:cNvPr>
            <p:cNvPicPr>
              <a:picLocks noChangeAspect="1"/>
            </p:cNvPicPr>
            <p:nvPr/>
          </p:nvPicPr>
          <p:blipFill>
            <a:blip r:embed="rId4"/>
            <a:stretch>
              <a:fillRect/>
            </a:stretch>
          </p:blipFill>
          <p:spPr>
            <a:xfrm>
              <a:off x="6084218" y="1648047"/>
              <a:ext cx="5258267" cy="4072950"/>
            </a:xfrm>
            <a:prstGeom prst="rect">
              <a:avLst/>
            </a:prstGeom>
          </p:spPr>
        </p:pic>
        <p:sp>
          <p:nvSpPr>
            <p:cNvPr id="19" name="직사각형 18">
              <a:extLst>
                <a:ext uri="{FF2B5EF4-FFF2-40B4-BE49-F238E27FC236}">
                  <a16:creationId xmlns:a16="http://schemas.microsoft.com/office/drawing/2014/main" id="{57937C95-398B-364A-8462-CCE872E0E37A}"/>
                </a:ext>
              </a:extLst>
            </p:cNvPr>
            <p:cNvSpPr/>
            <p:nvPr/>
          </p:nvSpPr>
          <p:spPr>
            <a:xfrm>
              <a:off x="9638821" y="2519917"/>
              <a:ext cx="435934" cy="212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23" name="직사각형 22">
            <a:extLst>
              <a:ext uri="{FF2B5EF4-FFF2-40B4-BE49-F238E27FC236}">
                <a16:creationId xmlns:a16="http://schemas.microsoft.com/office/drawing/2014/main" id="{1C9E9545-F4C7-9A4B-A059-1431D29D2D88}"/>
              </a:ext>
            </a:extLst>
          </p:cNvPr>
          <p:cNvSpPr/>
          <p:nvPr/>
        </p:nvSpPr>
        <p:spPr>
          <a:xfrm>
            <a:off x="1209799" y="1834738"/>
            <a:ext cx="1023038" cy="3236992"/>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5" name="직사각형 24">
            <a:extLst>
              <a:ext uri="{FF2B5EF4-FFF2-40B4-BE49-F238E27FC236}">
                <a16:creationId xmlns:a16="http://schemas.microsoft.com/office/drawing/2014/main" id="{A9300F24-CA3A-524A-9F6F-6F9C99DCDC41}"/>
              </a:ext>
            </a:extLst>
          </p:cNvPr>
          <p:cNvSpPr/>
          <p:nvPr/>
        </p:nvSpPr>
        <p:spPr>
          <a:xfrm>
            <a:off x="6838482" y="1834738"/>
            <a:ext cx="1023038" cy="3236992"/>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TextBox 13">
            <a:extLst>
              <a:ext uri="{FF2B5EF4-FFF2-40B4-BE49-F238E27FC236}">
                <a16:creationId xmlns:a16="http://schemas.microsoft.com/office/drawing/2014/main" id="{C1B3A907-C3F9-3A48-A1D7-1855DC25FB75}"/>
              </a:ext>
            </a:extLst>
          </p:cNvPr>
          <p:cNvSpPr txBox="1"/>
          <p:nvPr/>
        </p:nvSpPr>
        <p:spPr>
          <a:xfrm>
            <a:off x="558801" y="1018496"/>
            <a:ext cx="9080020" cy="461665"/>
          </a:xfrm>
          <a:prstGeom prst="rect">
            <a:avLst/>
          </a:prstGeom>
          <a:noFill/>
        </p:spPr>
        <p:txBody>
          <a:bodyPr wrap="square" rtlCol="0" anchor="ctr">
            <a:spAutoFit/>
          </a:bodyPr>
          <a:lstStyle/>
          <a:p>
            <a:r>
              <a:rPr lang="en-US" altLang="ko-KR" sz="2400" dirty="0">
                <a:latin typeface="Corbel" panose="020B0503020204020204" pitchFamily="34" charset="0"/>
                <a:cs typeface="Times New Roman" panose="02020603050405020304" pitchFamily="18" charset="0"/>
              </a:rPr>
              <a:t>Relative locations of bigrams of reference summary in source text</a:t>
            </a:r>
            <a:endParaRPr lang="en" altLang="ko-KR" sz="1600" dirty="0">
              <a:solidFill>
                <a:schemeClr val="tx1">
                  <a:lumMod val="95000"/>
                  <a:lumOff val="5000"/>
                </a:schemeClr>
              </a:solidFill>
              <a:latin typeface="Corbel" panose="020B0503020204020204" pitchFamily="34" charset="0"/>
              <a:cs typeface="Times New Roman" panose="02020603050405020304" pitchFamily="18" charset="0"/>
            </a:endParaRPr>
          </a:p>
        </p:txBody>
      </p:sp>
      <p:sp>
        <p:nvSpPr>
          <p:cNvPr id="15" name="텍스트 상자 6">
            <a:extLst>
              <a:ext uri="{FF2B5EF4-FFF2-40B4-BE49-F238E27FC236}">
                <a16:creationId xmlns:a16="http://schemas.microsoft.com/office/drawing/2014/main" id="{6821BFA0-7AF0-C64C-B333-B4B982FCB405}"/>
              </a:ext>
            </a:extLst>
          </p:cNvPr>
          <p:cNvSpPr txBox="1"/>
          <p:nvPr/>
        </p:nvSpPr>
        <p:spPr>
          <a:xfrm>
            <a:off x="1952436" y="5783008"/>
            <a:ext cx="2412651" cy="769441"/>
          </a:xfrm>
          <a:prstGeom prst="rect">
            <a:avLst/>
          </a:prstGeom>
          <a:noFill/>
        </p:spPr>
        <p:txBody>
          <a:bodyPr wrap="square" rtlCol="0">
            <a:spAutoFit/>
          </a:bodyPr>
          <a:lstStyle/>
          <a:p>
            <a:pPr algn="ctr"/>
            <a:r>
              <a:rPr kumimoji="1" lang="en-US" altLang="ko-KR" sz="2800" dirty="0">
                <a:latin typeface="Corbel" panose="020B0503020204020204" pitchFamily="34" charset="0"/>
                <a:ea typeface="Lato" panose="020F0502020204030203" pitchFamily="34" charset="0"/>
                <a:cs typeface="Lato" panose="020F0502020204030203" pitchFamily="34" charset="0"/>
              </a:rPr>
              <a:t>Newsroom</a:t>
            </a:r>
            <a:endParaRPr kumimoji="1" lang="en-US" altLang="ko-KR" sz="2000" dirty="0">
              <a:latin typeface="Corbel" panose="020B0503020204020204" pitchFamily="34" charset="0"/>
              <a:ea typeface="Lato" panose="020F0502020204030203" pitchFamily="34" charset="0"/>
              <a:cs typeface="Lato" panose="020F0502020204030203" pitchFamily="34" charset="0"/>
            </a:endParaRPr>
          </a:p>
          <a:p>
            <a:pPr algn="ctr"/>
            <a:r>
              <a:rPr kumimoji="1" lang="en-US" altLang="ko-KR" sz="1600" dirty="0">
                <a:latin typeface="Corbel" panose="020B0503020204020204" pitchFamily="34" charset="0"/>
                <a:ea typeface="Lato" panose="020F0502020204030203" pitchFamily="34" charset="0"/>
                <a:cs typeface="Lato" panose="020F0502020204030203" pitchFamily="34" charset="0"/>
              </a:rPr>
              <a:t>[</a:t>
            </a:r>
            <a:r>
              <a:rPr kumimoji="1" lang="en-US" altLang="ko-KR" sz="1600" dirty="0" err="1">
                <a:latin typeface="Corbel" panose="020B0503020204020204" pitchFamily="34" charset="0"/>
                <a:ea typeface="Lato" panose="020F0502020204030203" pitchFamily="34" charset="0"/>
                <a:cs typeface="Lato" panose="020F0502020204030203" pitchFamily="34" charset="0"/>
              </a:rPr>
              <a:t>Grusky</a:t>
            </a:r>
            <a:r>
              <a:rPr kumimoji="1" lang="en-US" altLang="ko-KR" sz="1600" dirty="0">
                <a:latin typeface="Corbel" panose="020B0503020204020204" pitchFamily="34" charset="0"/>
                <a:ea typeface="Lato" panose="020F0502020204030203" pitchFamily="34" charset="0"/>
                <a:cs typeface="Lato" panose="020F0502020204030203" pitchFamily="34" charset="0"/>
              </a:rPr>
              <a:t> et al. 2018]</a:t>
            </a:r>
            <a:endParaRPr kumimoji="1" lang="ko-KR" altLang="en-US" sz="1600" dirty="0">
              <a:latin typeface="Corbel" panose="020B0503020204020204" pitchFamily="34" charset="0"/>
              <a:ea typeface="Helvetica Neue" charset="0"/>
              <a:cs typeface="Lato" panose="020F0502020204030203" pitchFamily="34" charset="0"/>
            </a:endParaRPr>
          </a:p>
        </p:txBody>
      </p:sp>
      <p:sp>
        <p:nvSpPr>
          <p:cNvPr id="16" name="텍스트 상자 6">
            <a:extLst>
              <a:ext uri="{FF2B5EF4-FFF2-40B4-BE49-F238E27FC236}">
                <a16:creationId xmlns:a16="http://schemas.microsoft.com/office/drawing/2014/main" id="{F249DEA2-BCC2-374A-BBAA-91C7ECE96B16}"/>
              </a:ext>
            </a:extLst>
          </p:cNvPr>
          <p:cNvSpPr txBox="1"/>
          <p:nvPr/>
        </p:nvSpPr>
        <p:spPr>
          <a:xfrm>
            <a:off x="7485964" y="5783008"/>
            <a:ext cx="2604740" cy="769441"/>
          </a:xfrm>
          <a:prstGeom prst="rect">
            <a:avLst/>
          </a:prstGeom>
          <a:noFill/>
        </p:spPr>
        <p:txBody>
          <a:bodyPr wrap="square" rtlCol="0">
            <a:spAutoFit/>
          </a:bodyPr>
          <a:lstStyle/>
          <a:p>
            <a:pPr algn="ctr"/>
            <a:r>
              <a:rPr kumimoji="1" lang="en-US" altLang="ko-KR" sz="2800" dirty="0">
                <a:latin typeface="Corbel" panose="020B0503020204020204" pitchFamily="34" charset="0"/>
                <a:ea typeface="Lato" panose="020F0502020204030203" pitchFamily="34" charset="0"/>
                <a:cs typeface="Lato" panose="020F0502020204030203" pitchFamily="34" charset="0"/>
              </a:rPr>
              <a:t>CNN/</a:t>
            </a:r>
            <a:r>
              <a:rPr kumimoji="1" lang="en-US" altLang="ko-KR" sz="2800" dirty="0" err="1">
                <a:latin typeface="Corbel" panose="020B0503020204020204" pitchFamily="34" charset="0"/>
                <a:ea typeface="Lato" panose="020F0502020204030203" pitchFamily="34" charset="0"/>
                <a:cs typeface="Lato" panose="020F0502020204030203" pitchFamily="34" charset="0"/>
              </a:rPr>
              <a:t>DailyMail</a:t>
            </a:r>
            <a:endParaRPr kumimoji="1" lang="en-US" altLang="ko-KR" sz="2000" dirty="0">
              <a:latin typeface="Corbel" panose="020B0503020204020204" pitchFamily="34" charset="0"/>
              <a:ea typeface="Lato" panose="020F0502020204030203" pitchFamily="34" charset="0"/>
              <a:cs typeface="Lato" panose="020F0502020204030203" pitchFamily="34" charset="0"/>
            </a:endParaRPr>
          </a:p>
          <a:p>
            <a:pPr algn="ctr"/>
            <a:r>
              <a:rPr kumimoji="1" lang="en-US" altLang="ko-KR" sz="1600" dirty="0">
                <a:latin typeface="Corbel" panose="020B0503020204020204" pitchFamily="34" charset="0"/>
                <a:ea typeface="Lato" panose="020F0502020204030203" pitchFamily="34" charset="0"/>
                <a:cs typeface="Lato" panose="020F0502020204030203" pitchFamily="34" charset="0"/>
              </a:rPr>
              <a:t>[</a:t>
            </a:r>
            <a:r>
              <a:rPr kumimoji="1" lang="en-US" altLang="ko-KR" sz="1600" dirty="0" err="1">
                <a:latin typeface="Corbel" panose="020B0503020204020204" pitchFamily="34" charset="0"/>
                <a:ea typeface="Lato" panose="020F0502020204030203" pitchFamily="34" charset="0"/>
                <a:cs typeface="Lato" panose="020F0502020204030203" pitchFamily="34" charset="0"/>
              </a:rPr>
              <a:t>Nallapati</a:t>
            </a:r>
            <a:r>
              <a:rPr kumimoji="1" lang="en-US" altLang="ko-KR" sz="1600" dirty="0">
                <a:latin typeface="Corbel" panose="020B0503020204020204" pitchFamily="34" charset="0"/>
                <a:ea typeface="Lato" panose="020F0502020204030203" pitchFamily="34" charset="0"/>
                <a:cs typeface="Lato" panose="020F0502020204030203" pitchFamily="34" charset="0"/>
              </a:rPr>
              <a:t> et al. 2016]</a:t>
            </a:r>
            <a:endParaRPr kumimoji="1" lang="ko-KR" altLang="en-US" sz="1600" dirty="0">
              <a:latin typeface="Corbel" panose="020B0503020204020204" pitchFamily="34" charset="0"/>
              <a:ea typeface="Helvetica Neue" charset="0"/>
              <a:cs typeface="Lato" panose="020F0502020204030203" pitchFamily="34" charset="0"/>
            </a:endParaRPr>
          </a:p>
        </p:txBody>
      </p:sp>
    </p:spTree>
    <p:extLst>
      <p:ext uri="{BB962C8B-B14F-4D97-AF65-F5344CB8AC3E}">
        <p14:creationId xmlns:p14="http://schemas.microsoft.com/office/powerpoint/2010/main" val="422436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오른쪽 화살표[R] 12">
            <a:extLst>
              <a:ext uri="{FF2B5EF4-FFF2-40B4-BE49-F238E27FC236}">
                <a16:creationId xmlns:a16="http://schemas.microsoft.com/office/drawing/2014/main" id="{5F723C6A-C418-324E-8377-E1AFBC5B8771}"/>
              </a:ext>
            </a:extLst>
          </p:cNvPr>
          <p:cNvSpPr/>
          <p:nvPr/>
        </p:nvSpPr>
        <p:spPr>
          <a:xfrm flipH="1">
            <a:off x="6450111" y="2154173"/>
            <a:ext cx="490110" cy="347134"/>
          </a:xfrm>
          <a:prstGeom prst="rightArrow">
            <a:avLst/>
          </a:prstGeom>
          <a:pattFill prst="dkDnDiag">
            <a:fgClr>
              <a:srgbClr val="CC0000"/>
            </a:fgClr>
            <a:bgClr>
              <a:schemeClr val="bg1"/>
            </a:bgClr>
          </a:patt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C3CE09E2-609A-7A46-A207-50085F4616C5}"/>
              </a:ext>
            </a:extLst>
          </p:cNvPr>
          <p:cNvSpPr txBox="1"/>
          <p:nvPr/>
        </p:nvSpPr>
        <p:spPr>
          <a:xfrm>
            <a:off x="7340603" y="2010599"/>
            <a:ext cx="4013200" cy="923330"/>
          </a:xfrm>
          <a:prstGeom prst="rect">
            <a:avLst/>
          </a:prstGeom>
          <a:noFill/>
        </p:spPr>
        <p:txBody>
          <a:bodyPr wrap="square" rtlCol="0" anchor="ctr">
            <a:spAutoFit/>
          </a:bodyPr>
          <a:lstStyle/>
          <a:p>
            <a:r>
              <a:rPr lang="en" altLang="ko-KR" dirty="0">
                <a:latin typeface="Times New Roman" panose="02020603050405020304" pitchFamily="18" charset="0"/>
                <a:cs typeface="Times New Roman" panose="02020603050405020304" pitchFamily="18" charset="0"/>
              </a:rPr>
              <a:t>Morehouse College grads are surprised by a billionaire's promise to pay off their student loans</a:t>
            </a:r>
            <a:r>
              <a:rPr lang="en-US" altLang="ko-KR" dirty="0">
                <a:latin typeface="Times New Roman" panose="02020603050405020304" pitchFamily="18" charset="0"/>
                <a:cs typeface="Times New Roman" panose="02020603050405020304" pitchFamily="18" charset="0"/>
              </a:rPr>
              <a:t>.</a:t>
            </a:r>
            <a:endParaRPr lang="en" altLang="ko-KR"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963A57D-760D-6843-918D-7909BD4B2E0B}"/>
              </a:ext>
            </a:extLst>
          </p:cNvPr>
          <p:cNvSpPr txBox="1"/>
          <p:nvPr/>
        </p:nvSpPr>
        <p:spPr>
          <a:xfrm>
            <a:off x="7340603" y="1645840"/>
            <a:ext cx="4013200" cy="400110"/>
          </a:xfrm>
          <a:prstGeom prst="rect">
            <a:avLst/>
          </a:prstGeom>
          <a:noFill/>
        </p:spPr>
        <p:txBody>
          <a:bodyPr wrap="square" rtlCol="0" anchor="ctr">
            <a:spAutoFit/>
          </a:bodyPr>
          <a:lstStyle/>
          <a:p>
            <a:r>
              <a:rPr lang="en-US" altLang="ko-KR" sz="2000" b="1" dirty="0">
                <a:latin typeface="Times New Roman" panose="02020603050405020304" pitchFamily="18" charset="0"/>
                <a:cs typeface="Times New Roman" panose="02020603050405020304" pitchFamily="18" charset="0"/>
              </a:rPr>
              <a:t>Gold Summary (answer):</a:t>
            </a:r>
            <a:endParaRPr lang="en" altLang="ko-KR" sz="2000" b="1" dirty="0">
              <a:latin typeface="Times New Roman" panose="02020603050405020304" pitchFamily="18" charset="0"/>
              <a:cs typeface="Times New Roman" panose="02020603050405020304" pitchFamily="18" charset="0"/>
            </a:endParaRPr>
          </a:p>
        </p:txBody>
      </p:sp>
      <p:sp>
        <p:nvSpPr>
          <p:cNvPr id="2" name="제목 1">
            <a:extLst>
              <a:ext uri="{FF2B5EF4-FFF2-40B4-BE49-F238E27FC236}">
                <a16:creationId xmlns:a16="http://schemas.microsoft.com/office/drawing/2014/main" id="{EBCF517F-C2F6-3043-B3B6-E9B3C7C98CBE}"/>
              </a:ext>
            </a:extLst>
          </p:cNvPr>
          <p:cNvSpPr>
            <a:spLocks noGrp="1"/>
          </p:cNvSpPr>
          <p:nvPr>
            <p:ph type="title"/>
          </p:nvPr>
        </p:nvSpPr>
        <p:spPr>
          <a:xfrm>
            <a:off x="838201" y="304801"/>
            <a:ext cx="10236200" cy="872067"/>
          </a:xfrm>
        </p:spPr>
        <p:txBody>
          <a:bodyPr/>
          <a:lstStyle/>
          <a:p>
            <a:r>
              <a:rPr kumimoji="1" lang="en-US" altLang="ko-KR" dirty="0">
                <a:latin typeface="Corbel" panose="020B0503020204020204" pitchFamily="34" charset="0"/>
              </a:rPr>
              <a:t>Problems with existing datasets</a:t>
            </a:r>
            <a:endParaRPr kumimoji="1" lang="ko-KR" altLang="en-US" dirty="0">
              <a:latin typeface="Corbel" panose="020B0503020204020204" pitchFamily="34" charset="0"/>
            </a:endParaRPr>
          </a:p>
        </p:txBody>
      </p:sp>
      <p:sp>
        <p:nvSpPr>
          <p:cNvPr id="3" name="TextBox 2">
            <a:extLst>
              <a:ext uri="{FF2B5EF4-FFF2-40B4-BE49-F238E27FC236}">
                <a16:creationId xmlns:a16="http://schemas.microsoft.com/office/drawing/2014/main" id="{0B8C144F-3176-C243-8680-DB6F18C7B221}"/>
              </a:ext>
            </a:extLst>
          </p:cNvPr>
          <p:cNvSpPr txBox="1"/>
          <p:nvPr/>
        </p:nvSpPr>
        <p:spPr>
          <a:xfrm>
            <a:off x="838202" y="2074342"/>
            <a:ext cx="5147730" cy="4801314"/>
          </a:xfrm>
          <a:prstGeom prst="rect">
            <a:avLst/>
          </a:prstGeom>
          <a:noFill/>
        </p:spPr>
        <p:txBody>
          <a:bodyPr wrap="square" rtlCol="0">
            <a:spAutoFit/>
          </a:bodyPr>
          <a:lstStyle/>
          <a:p>
            <a:pPr algn="just"/>
            <a:r>
              <a:rPr lang="en" altLang="ko-KR" dirty="0">
                <a:latin typeface="Times New Roman" panose="02020603050405020304" pitchFamily="18" charset="0"/>
                <a:cs typeface="Times New Roman" panose="02020603050405020304" pitchFamily="18" charset="0"/>
              </a:rPr>
              <a:t>Morehouse College seniors got a surprise Sunday when billionaire Robert F. Smith announced that he would pay off the student loan debt. "On behalf of the eight generations of my family who have been in this country, we're going to put a little fuel in your bus," he told the newly minted graduates in Atlanta before saying his family was creating a grant to eliminate their student loans. The announcement was met with a standing ovation and chants of "MVP!” "Now, I know my class will make sure they pay this forward," he continued. "I want my class to look at these (alumni) -- these beautiful Morehouse brothers -- and let's make sure every class has the same opportunity going forward because we are enough to take care of our own community. We are enough to ensure we have all the opportunities of the American dream.” The total amount covered for the 396 students is up to</a:t>
            </a:r>
            <a:endParaRPr kumimoji="1" lang="ko-KR" altLang="en-US" dirty="0">
              <a:latin typeface="Times New Roman" panose="02020603050405020304" pitchFamily="18" charset="0"/>
              <a:cs typeface="Times New Roman" panose="02020603050405020304" pitchFamily="18" charset="0"/>
            </a:endParaRPr>
          </a:p>
        </p:txBody>
      </p:sp>
      <p:pic>
        <p:nvPicPr>
          <p:cNvPr id="7" name="그래픽 6">
            <a:extLst>
              <a:ext uri="{FF2B5EF4-FFF2-40B4-BE49-F238E27FC236}">
                <a16:creationId xmlns:a16="http://schemas.microsoft.com/office/drawing/2014/main" id="{63984124-D516-AD44-9E3B-01157D5BE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1466" y="1685747"/>
            <a:ext cx="728002" cy="337793"/>
          </a:xfrm>
          <a:prstGeom prst="rect">
            <a:avLst/>
          </a:prstGeom>
        </p:spPr>
      </p:pic>
      <p:sp>
        <p:nvSpPr>
          <p:cNvPr id="9" name="직사각형 8">
            <a:extLst>
              <a:ext uri="{FF2B5EF4-FFF2-40B4-BE49-F238E27FC236}">
                <a16:creationId xmlns:a16="http://schemas.microsoft.com/office/drawing/2014/main" id="{F0B87A17-D734-EA40-ACA1-76187946CB8C}"/>
              </a:ext>
            </a:extLst>
          </p:cNvPr>
          <p:cNvSpPr/>
          <p:nvPr/>
        </p:nvSpPr>
        <p:spPr>
          <a:xfrm>
            <a:off x="848835" y="2152871"/>
            <a:ext cx="5147730" cy="225257"/>
          </a:xfrm>
          <a:prstGeom prst="rect">
            <a:avLst/>
          </a:prstGeom>
          <a:solidFill>
            <a:srgbClr val="CC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직사각형 9">
            <a:extLst>
              <a:ext uri="{FF2B5EF4-FFF2-40B4-BE49-F238E27FC236}">
                <a16:creationId xmlns:a16="http://schemas.microsoft.com/office/drawing/2014/main" id="{9163C329-64CC-B54D-9FDB-C48D68626755}"/>
              </a:ext>
            </a:extLst>
          </p:cNvPr>
          <p:cNvSpPr/>
          <p:nvPr/>
        </p:nvSpPr>
        <p:spPr>
          <a:xfrm>
            <a:off x="848835" y="2431900"/>
            <a:ext cx="5147730" cy="225257"/>
          </a:xfrm>
          <a:prstGeom prst="rect">
            <a:avLst/>
          </a:prstGeom>
          <a:solidFill>
            <a:srgbClr val="CC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직사각형 10">
            <a:extLst>
              <a:ext uri="{FF2B5EF4-FFF2-40B4-BE49-F238E27FC236}">
                <a16:creationId xmlns:a16="http://schemas.microsoft.com/office/drawing/2014/main" id="{74CD87F8-6454-8D4A-B794-D818868DFE7A}"/>
              </a:ext>
            </a:extLst>
          </p:cNvPr>
          <p:cNvSpPr/>
          <p:nvPr/>
        </p:nvSpPr>
        <p:spPr>
          <a:xfrm>
            <a:off x="848836" y="2702465"/>
            <a:ext cx="3426831" cy="225257"/>
          </a:xfrm>
          <a:prstGeom prst="rect">
            <a:avLst/>
          </a:prstGeom>
          <a:solidFill>
            <a:srgbClr val="CC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37CFA609-424B-8545-BFC0-13B2740B2292}"/>
              </a:ext>
            </a:extLst>
          </p:cNvPr>
          <p:cNvSpPr/>
          <p:nvPr/>
        </p:nvSpPr>
        <p:spPr>
          <a:xfrm>
            <a:off x="558801" y="377263"/>
            <a:ext cx="11083850" cy="648073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TextBox 13">
            <a:extLst>
              <a:ext uri="{FF2B5EF4-FFF2-40B4-BE49-F238E27FC236}">
                <a16:creationId xmlns:a16="http://schemas.microsoft.com/office/drawing/2014/main" id="{EA748A4D-21A8-094F-B0C2-DFEDD6A48A1C}"/>
              </a:ext>
            </a:extLst>
          </p:cNvPr>
          <p:cNvSpPr txBox="1"/>
          <p:nvPr/>
        </p:nvSpPr>
        <p:spPr>
          <a:xfrm>
            <a:off x="6572101" y="3103099"/>
            <a:ext cx="3866113" cy="1077218"/>
          </a:xfrm>
          <a:prstGeom prst="rect">
            <a:avLst/>
          </a:prstGeom>
          <a:noFill/>
        </p:spPr>
        <p:txBody>
          <a:bodyPr wrap="square" rtlCol="0">
            <a:spAutoFit/>
          </a:bodyPr>
          <a:lstStyle/>
          <a:p>
            <a:r>
              <a:rPr kumimoji="1" lang="en-US" altLang="ko-KR" sz="3200" dirty="0">
                <a:solidFill>
                  <a:schemeClr val="tx1">
                    <a:lumMod val="85000"/>
                    <a:lumOff val="15000"/>
                  </a:schemeClr>
                </a:solidFill>
                <a:latin typeface="Corbel" panose="020B0503020204020204" pitchFamily="34" charset="0"/>
                <a:cs typeface="Times New Roman" panose="02020603050405020304" pitchFamily="18" charset="0"/>
              </a:rPr>
              <a:t>The biases </a:t>
            </a:r>
            <a:r>
              <a:rPr kumimoji="1" lang="en-US" altLang="ko-KR" sz="2400" dirty="0">
                <a:solidFill>
                  <a:schemeClr val="tx1">
                    <a:lumMod val="85000"/>
                    <a:lumOff val="15000"/>
                  </a:schemeClr>
                </a:solidFill>
                <a:latin typeface="Corbel" panose="020B0503020204020204" pitchFamily="34" charset="0"/>
                <a:cs typeface="Times New Roman" panose="02020603050405020304" pitchFamily="18" charset="0"/>
              </a:rPr>
              <a:t>of</a:t>
            </a:r>
          </a:p>
          <a:p>
            <a:r>
              <a:rPr kumimoji="1" lang="en-US" altLang="ko-KR" sz="3200" dirty="0">
                <a:solidFill>
                  <a:schemeClr val="tx1">
                    <a:lumMod val="85000"/>
                    <a:lumOff val="15000"/>
                  </a:schemeClr>
                </a:solidFill>
                <a:latin typeface="Corbel" panose="020B0503020204020204" pitchFamily="34" charset="0"/>
                <a:cs typeface="Times New Roman" panose="02020603050405020304" pitchFamily="18" charset="0"/>
              </a:rPr>
              <a:t>Formal</a:t>
            </a:r>
            <a:r>
              <a:rPr kumimoji="1" lang="en-US" altLang="ko-KR" sz="3200" dirty="0">
                <a:solidFill>
                  <a:srgbClr val="476BFF"/>
                </a:solidFill>
                <a:latin typeface="Corbel" panose="020B0503020204020204" pitchFamily="34" charset="0"/>
                <a:cs typeface="Times New Roman" panose="02020603050405020304" pitchFamily="18" charset="0"/>
              </a:rPr>
              <a:t> </a:t>
            </a:r>
            <a:r>
              <a:rPr kumimoji="1" lang="en-US" altLang="ko-KR" sz="3200" dirty="0">
                <a:latin typeface="Corbel" panose="020B0503020204020204" pitchFamily="34" charset="0"/>
                <a:cs typeface="Times New Roman" panose="02020603050405020304" pitchFamily="18" charset="0"/>
              </a:rPr>
              <a:t>documents</a:t>
            </a:r>
            <a:endParaRPr kumimoji="1" lang="ko-KR" altLang="en-US" sz="3200" dirty="0">
              <a:latin typeface="Corbel" panose="020B050302020402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08E3EC0D-6C28-704F-98F1-E6CE3093C455}"/>
              </a:ext>
            </a:extLst>
          </p:cNvPr>
          <p:cNvSpPr txBox="1"/>
          <p:nvPr/>
        </p:nvSpPr>
        <p:spPr>
          <a:xfrm>
            <a:off x="6572101" y="4272650"/>
            <a:ext cx="5061098" cy="1384995"/>
          </a:xfrm>
          <a:prstGeom prst="rect">
            <a:avLst/>
          </a:prstGeom>
          <a:noFill/>
        </p:spPr>
        <p:txBody>
          <a:bodyPr wrap="square" rtlCol="0">
            <a:spAutoFit/>
          </a:bodyPr>
          <a:lstStyle/>
          <a:p>
            <a:pPr marL="342900" indent="-342900">
              <a:buAutoNum type="arabicPeriod"/>
            </a:pPr>
            <a:r>
              <a:rPr kumimoji="1" lang="en-US" altLang="ko-KR" sz="2800" dirty="0">
                <a:solidFill>
                  <a:schemeClr val="tx1">
                    <a:lumMod val="85000"/>
                    <a:lumOff val="15000"/>
                  </a:schemeClr>
                </a:solidFill>
                <a:latin typeface="Corbel" panose="020B0503020204020204" pitchFamily="34" charset="0"/>
              </a:rPr>
              <a:t>The </a:t>
            </a:r>
            <a:r>
              <a:rPr kumimoji="1" lang="en-US" altLang="ko-KR" sz="2800" i="1" dirty="0">
                <a:solidFill>
                  <a:srgbClr val="CC0000"/>
                </a:solidFill>
                <a:latin typeface="Corbel" panose="020B0503020204020204" pitchFamily="34" charset="0"/>
              </a:rPr>
              <a:t>lead</a:t>
            </a:r>
            <a:r>
              <a:rPr kumimoji="1" lang="en-US" altLang="ko-KR" sz="2800" dirty="0">
                <a:solidFill>
                  <a:srgbClr val="CC0000"/>
                </a:solidFill>
                <a:latin typeface="Corbel" panose="020B0503020204020204" pitchFamily="34" charset="0"/>
              </a:rPr>
              <a:t>ing sentence </a:t>
            </a:r>
            <a:r>
              <a:rPr kumimoji="1" lang="en-US" altLang="ko-KR" sz="2800" dirty="0">
                <a:solidFill>
                  <a:schemeClr val="tx1">
                    <a:lumMod val="85000"/>
                    <a:lumOff val="15000"/>
                  </a:schemeClr>
                </a:solidFill>
                <a:latin typeface="Corbel" panose="020B0503020204020204" pitchFamily="34" charset="0"/>
              </a:rPr>
              <a:t>of a text</a:t>
            </a:r>
          </a:p>
          <a:p>
            <a:pPr marL="342900" indent="-342900">
              <a:buAutoNum type="arabicPeriod"/>
            </a:pPr>
            <a:r>
              <a:rPr kumimoji="1" lang="en-US" altLang="ko-KR" sz="2800" dirty="0">
                <a:solidFill>
                  <a:schemeClr val="tx1">
                    <a:lumMod val="85000"/>
                    <a:lumOff val="15000"/>
                  </a:schemeClr>
                </a:solidFill>
                <a:latin typeface="Corbel" panose="020B0503020204020204" pitchFamily="34" charset="0"/>
              </a:rPr>
              <a:t> </a:t>
            </a:r>
            <a:r>
              <a:rPr kumimoji="1" lang="en-US" altLang="ko-KR" sz="2800" dirty="0">
                <a:solidFill>
                  <a:srgbClr val="CC0000"/>
                </a:solidFill>
                <a:latin typeface="Corbel" panose="020B0503020204020204" pitchFamily="34" charset="0"/>
              </a:rPr>
              <a:t>Almost identical sentence </a:t>
            </a:r>
            <a:r>
              <a:rPr kumimoji="1" lang="en-US" altLang="ko-KR" sz="2800" dirty="0">
                <a:solidFill>
                  <a:schemeClr val="tx1">
                    <a:lumMod val="85000"/>
                    <a:lumOff val="15000"/>
                  </a:schemeClr>
                </a:solidFill>
                <a:latin typeface="Corbel" panose="020B0503020204020204" pitchFamily="34" charset="0"/>
              </a:rPr>
              <a:t>already</a:t>
            </a:r>
            <a:r>
              <a:rPr kumimoji="1" lang="en-US" altLang="ko-KR" sz="2800" dirty="0">
                <a:solidFill>
                  <a:srgbClr val="CC0000"/>
                </a:solidFill>
                <a:latin typeface="Corbel" panose="020B0503020204020204" pitchFamily="34" charset="0"/>
              </a:rPr>
              <a:t> </a:t>
            </a:r>
            <a:r>
              <a:rPr kumimoji="1" lang="en-US" altLang="ko-KR" sz="2800" dirty="0">
                <a:solidFill>
                  <a:schemeClr val="tx1">
                    <a:lumMod val="85000"/>
                    <a:lumOff val="15000"/>
                  </a:schemeClr>
                </a:solidFill>
                <a:latin typeface="Corbel" panose="020B0503020204020204" pitchFamily="34" charset="0"/>
              </a:rPr>
              <a:t>inside the text</a:t>
            </a:r>
            <a:endParaRPr kumimoji="1" lang="ko-KR" altLang="en-US" sz="2800" dirty="0">
              <a:solidFill>
                <a:schemeClr val="tx1">
                  <a:lumMod val="85000"/>
                  <a:lumOff val="15000"/>
                </a:schemeClr>
              </a:solidFill>
              <a:latin typeface="Corbel" panose="020B0503020204020204" pitchFamily="34" charset="0"/>
            </a:endParaRPr>
          </a:p>
        </p:txBody>
      </p:sp>
      <p:sp>
        <p:nvSpPr>
          <p:cNvPr id="16" name="TextBox 15">
            <a:extLst>
              <a:ext uri="{FF2B5EF4-FFF2-40B4-BE49-F238E27FC236}">
                <a16:creationId xmlns:a16="http://schemas.microsoft.com/office/drawing/2014/main" id="{40FF419A-5C62-F34E-8241-B6D95931668D}"/>
              </a:ext>
            </a:extLst>
          </p:cNvPr>
          <p:cNvSpPr txBox="1"/>
          <p:nvPr/>
        </p:nvSpPr>
        <p:spPr>
          <a:xfrm>
            <a:off x="6572101" y="5895962"/>
            <a:ext cx="3866113" cy="584775"/>
          </a:xfrm>
          <a:prstGeom prst="rect">
            <a:avLst/>
          </a:prstGeom>
          <a:noFill/>
        </p:spPr>
        <p:txBody>
          <a:bodyPr wrap="square" rtlCol="0">
            <a:spAutoFit/>
          </a:bodyPr>
          <a:lstStyle/>
          <a:p>
            <a:r>
              <a:rPr kumimoji="1" lang="en-US" altLang="ko-KR" sz="3200" b="1" dirty="0">
                <a:solidFill>
                  <a:schemeClr val="tx1">
                    <a:lumMod val="85000"/>
                    <a:lumOff val="15000"/>
                  </a:schemeClr>
                </a:solidFill>
                <a:latin typeface="Corbel" panose="020B0503020204020204" pitchFamily="34" charset="0"/>
                <a:cs typeface="Times New Roman" panose="02020603050405020304" pitchFamily="18" charset="0"/>
              </a:rPr>
              <a:t>=Extractive-friendly!</a:t>
            </a:r>
            <a:endParaRPr kumimoji="1" lang="ko-KR" altLang="en-US" sz="3200" b="1" dirty="0">
              <a:latin typeface="Corbel" panose="020B0503020204020204" pitchFamily="34" charset="0"/>
              <a:cs typeface="Times New Roman" panose="02020603050405020304" pitchFamily="18" charset="0"/>
            </a:endParaRPr>
          </a:p>
        </p:txBody>
      </p:sp>
    </p:spTree>
    <p:extLst>
      <p:ext uri="{BB962C8B-B14F-4D97-AF65-F5344CB8AC3E}">
        <p14:creationId xmlns:p14="http://schemas.microsoft.com/office/powerpoint/2010/main" val="325951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CF517F-C2F6-3043-B3B6-E9B3C7C98CBE}"/>
              </a:ext>
            </a:extLst>
          </p:cNvPr>
          <p:cNvSpPr>
            <a:spLocks noGrp="1"/>
          </p:cNvSpPr>
          <p:nvPr>
            <p:ph type="title"/>
          </p:nvPr>
        </p:nvSpPr>
        <p:spPr>
          <a:xfrm>
            <a:off x="838201" y="304801"/>
            <a:ext cx="10236200" cy="872067"/>
          </a:xfrm>
        </p:spPr>
        <p:txBody>
          <a:bodyPr/>
          <a:lstStyle/>
          <a:p>
            <a:r>
              <a:rPr kumimoji="1" lang="en-US" altLang="ko-KR" dirty="0">
                <a:latin typeface="Corbel" panose="020B0503020204020204" pitchFamily="34" charset="0"/>
              </a:rPr>
              <a:t>Previous Solutions</a:t>
            </a:r>
            <a:endParaRPr kumimoji="1" lang="ko-KR" altLang="en-US" dirty="0">
              <a:latin typeface="Corbel" panose="020B0503020204020204" pitchFamily="34" charset="0"/>
            </a:endParaRPr>
          </a:p>
        </p:txBody>
      </p:sp>
      <p:sp>
        <p:nvSpPr>
          <p:cNvPr id="25" name="TextBox 24">
            <a:extLst>
              <a:ext uri="{FF2B5EF4-FFF2-40B4-BE49-F238E27FC236}">
                <a16:creationId xmlns:a16="http://schemas.microsoft.com/office/drawing/2014/main" id="{23C18592-CF8A-CC45-886E-8E701DFAAFB8}"/>
              </a:ext>
            </a:extLst>
          </p:cNvPr>
          <p:cNvSpPr txBox="1"/>
          <p:nvPr/>
        </p:nvSpPr>
        <p:spPr>
          <a:xfrm>
            <a:off x="1004002" y="4863907"/>
            <a:ext cx="5145796" cy="1138773"/>
          </a:xfrm>
          <a:prstGeom prst="rect">
            <a:avLst/>
          </a:prstGeom>
          <a:noFill/>
        </p:spPr>
        <p:txBody>
          <a:bodyPr wrap="square" rtlCol="0">
            <a:spAutoFit/>
          </a:bodyPr>
          <a:lstStyle/>
          <a:p>
            <a:pPr algn="ctr"/>
            <a:r>
              <a:rPr kumimoji="1" lang="en-US" altLang="ko-KR" sz="2400" dirty="0">
                <a:solidFill>
                  <a:schemeClr val="tx1">
                    <a:lumMod val="85000"/>
                    <a:lumOff val="15000"/>
                  </a:schemeClr>
                </a:solidFill>
                <a:latin typeface="Corbel" panose="020B0503020204020204" pitchFamily="34" charset="0"/>
                <a:cs typeface="Times New Roman" panose="02020603050405020304" pitchFamily="18" charset="0"/>
              </a:rPr>
              <a:t>Collecting articles from</a:t>
            </a:r>
          </a:p>
          <a:p>
            <a:pPr algn="ctr"/>
            <a:r>
              <a:rPr kumimoji="1" lang="en-US" altLang="ko-KR" sz="2400" b="1" dirty="0">
                <a:solidFill>
                  <a:srgbClr val="C00000"/>
                </a:solidFill>
                <a:latin typeface="Corbel" panose="020B0503020204020204" pitchFamily="34" charset="0"/>
                <a:cs typeface="Times New Roman" panose="02020603050405020304" pitchFamily="18" charset="0"/>
              </a:rPr>
              <a:t>diverse</a:t>
            </a:r>
            <a:r>
              <a:rPr kumimoji="1" lang="en-US" altLang="ko-KR" sz="2400" dirty="0">
                <a:solidFill>
                  <a:schemeClr val="tx1">
                    <a:lumMod val="85000"/>
                    <a:lumOff val="15000"/>
                  </a:schemeClr>
                </a:solidFill>
                <a:latin typeface="Corbel" panose="020B0503020204020204" pitchFamily="34" charset="0"/>
                <a:cs typeface="Times New Roman" panose="02020603050405020304" pitchFamily="18" charset="0"/>
              </a:rPr>
              <a:t> news agencies</a:t>
            </a:r>
          </a:p>
          <a:p>
            <a:pPr algn="ctr"/>
            <a:r>
              <a:rPr kumimoji="1" lang="en-US" altLang="ko-KR" sz="2000" dirty="0">
                <a:solidFill>
                  <a:schemeClr val="tx1">
                    <a:lumMod val="85000"/>
                    <a:lumOff val="15000"/>
                  </a:schemeClr>
                </a:solidFill>
                <a:latin typeface="Corbel" panose="020B0503020204020204" pitchFamily="34" charset="0"/>
                <a:cs typeface="Times New Roman" panose="02020603050405020304" pitchFamily="18" charset="0"/>
              </a:rPr>
              <a:t>[</a:t>
            </a:r>
            <a:r>
              <a:rPr kumimoji="1" lang="en-US" altLang="ko-KR" sz="2000" dirty="0" err="1">
                <a:solidFill>
                  <a:schemeClr val="tx1">
                    <a:lumMod val="85000"/>
                    <a:lumOff val="15000"/>
                  </a:schemeClr>
                </a:solidFill>
                <a:latin typeface="Corbel" panose="020B0503020204020204" pitchFamily="34" charset="0"/>
                <a:cs typeface="Times New Roman" panose="02020603050405020304" pitchFamily="18" charset="0"/>
              </a:rPr>
              <a:t>Grusky</a:t>
            </a:r>
            <a:r>
              <a:rPr kumimoji="1" lang="en-US" altLang="ko-KR" sz="2000" dirty="0">
                <a:solidFill>
                  <a:schemeClr val="tx1">
                    <a:lumMod val="85000"/>
                    <a:lumOff val="15000"/>
                  </a:schemeClr>
                </a:solidFill>
                <a:latin typeface="Corbel" panose="020B0503020204020204" pitchFamily="34" charset="0"/>
                <a:cs typeface="Times New Roman" panose="02020603050405020304" pitchFamily="18" charset="0"/>
              </a:rPr>
              <a:t> et al. 2018]</a:t>
            </a:r>
            <a:endParaRPr kumimoji="1" lang="en-US" altLang="ko-KR" sz="2800" dirty="0">
              <a:solidFill>
                <a:schemeClr val="tx1">
                  <a:lumMod val="85000"/>
                  <a:lumOff val="15000"/>
                </a:schemeClr>
              </a:solidFill>
              <a:latin typeface="Corbel" panose="020B0503020204020204" pitchFamily="34" charset="0"/>
              <a:cs typeface="Times New Roman" panose="02020603050405020304" pitchFamily="18" charset="0"/>
            </a:endParaRPr>
          </a:p>
        </p:txBody>
      </p:sp>
      <p:pic>
        <p:nvPicPr>
          <p:cNvPr id="26" name="그림 25">
            <a:extLst>
              <a:ext uri="{FF2B5EF4-FFF2-40B4-BE49-F238E27FC236}">
                <a16:creationId xmlns:a16="http://schemas.microsoft.com/office/drawing/2014/main" id="{B8E4639D-CA4A-1A44-9E94-95682C8FF7B0}"/>
              </a:ext>
            </a:extLst>
          </p:cNvPr>
          <p:cNvPicPr>
            <a:picLocks noChangeAspect="1"/>
          </p:cNvPicPr>
          <p:nvPr/>
        </p:nvPicPr>
        <p:blipFill>
          <a:blip r:embed="rId3"/>
          <a:stretch>
            <a:fillRect/>
          </a:stretch>
        </p:blipFill>
        <p:spPr>
          <a:xfrm>
            <a:off x="1226628" y="2312245"/>
            <a:ext cx="4700544" cy="1776418"/>
          </a:xfrm>
          <a:prstGeom prst="rect">
            <a:avLst/>
          </a:prstGeom>
        </p:spPr>
      </p:pic>
      <p:grpSp>
        <p:nvGrpSpPr>
          <p:cNvPr id="41" name="그룹 40">
            <a:extLst>
              <a:ext uri="{FF2B5EF4-FFF2-40B4-BE49-F238E27FC236}">
                <a16:creationId xmlns:a16="http://schemas.microsoft.com/office/drawing/2014/main" id="{92FB6150-FDCB-0848-865B-D8EC84060795}"/>
              </a:ext>
            </a:extLst>
          </p:cNvPr>
          <p:cNvGrpSpPr/>
          <p:nvPr/>
        </p:nvGrpSpPr>
        <p:grpSpPr>
          <a:xfrm>
            <a:off x="7108376" y="1447011"/>
            <a:ext cx="3376771" cy="2936543"/>
            <a:chOff x="6824133" y="1557241"/>
            <a:chExt cx="4250268" cy="3696162"/>
          </a:xfrm>
        </p:grpSpPr>
        <p:cxnSp>
          <p:nvCxnSpPr>
            <p:cNvPr id="27" name="직선 연결선[R] 26">
              <a:extLst>
                <a:ext uri="{FF2B5EF4-FFF2-40B4-BE49-F238E27FC236}">
                  <a16:creationId xmlns:a16="http://schemas.microsoft.com/office/drawing/2014/main" id="{AB13CF30-B659-AA4C-96E9-D12228D77F5E}"/>
                </a:ext>
              </a:extLst>
            </p:cNvPr>
            <p:cNvCxnSpPr>
              <a:cxnSpLocks/>
            </p:cNvCxnSpPr>
            <p:nvPr/>
          </p:nvCxnSpPr>
          <p:spPr>
            <a:xfrm>
              <a:off x="9332233" y="2069936"/>
              <a:ext cx="1684866"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R] 27">
              <a:extLst>
                <a:ext uri="{FF2B5EF4-FFF2-40B4-BE49-F238E27FC236}">
                  <a16:creationId xmlns:a16="http://schemas.microsoft.com/office/drawing/2014/main" id="{6BEB4617-6E40-BC4C-86A4-8106BDF7E6E3}"/>
                </a:ext>
              </a:extLst>
            </p:cNvPr>
            <p:cNvCxnSpPr/>
            <p:nvPr/>
          </p:nvCxnSpPr>
          <p:spPr>
            <a:xfrm>
              <a:off x="6910766" y="2332402"/>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R] 28">
              <a:extLst>
                <a:ext uri="{FF2B5EF4-FFF2-40B4-BE49-F238E27FC236}">
                  <a16:creationId xmlns:a16="http://schemas.microsoft.com/office/drawing/2014/main" id="{7D180A07-1823-964B-8C24-4C1030B073FA}"/>
                </a:ext>
              </a:extLst>
            </p:cNvPr>
            <p:cNvCxnSpPr/>
            <p:nvPr/>
          </p:nvCxnSpPr>
          <p:spPr>
            <a:xfrm>
              <a:off x="6910766" y="2577936"/>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R] 29">
              <a:extLst>
                <a:ext uri="{FF2B5EF4-FFF2-40B4-BE49-F238E27FC236}">
                  <a16:creationId xmlns:a16="http://schemas.microsoft.com/office/drawing/2014/main" id="{95EBD727-2D0F-0F43-BD02-61A0267A9AF5}"/>
                </a:ext>
              </a:extLst>
            </p:cNvPr>
            <p:cNvCxnSpPr/>
            <p:nvPr/>
          </p:nvCxnSpPr>
          <p:spPr>
            <a:xfrm>
              <a:off x="6910766" y="2840402"/>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R] 30">
              <a:extLst>
                <a:ext uri="{FF2B5EF4-FFF2-40B4-BE49-F238E27FC236}">
                  <a16:creationId xmlns:a16="http://schemas.microsoft.com/office/drawing/2014/main" id="{D2635BDD-8057-7749-99D2-6C5FAA3DCB68}"/>
                </a:ext>
              </a:extLst>
            </p:cNvPr>
            <p:cNvCxnSpPr>
              <a:cxnSpLocks/>
            </p:cNvCxnSpPr>
            <p:nvPr/>
          </p:nvCxnSpPr>
          <p:spPr>
            <a:xfrm>
              <a:off x="6910766" y="3932605"/>
              <a:ext cx="41148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R] 31">
              <a:extLst>
                <a:ext uri="{FF2B5EF4-FFF2-40B4-BE49-F238E27FC236}">
                  <a16:creationId xmlns:a16="http://schemas.microsoft.com/office/drawing/2014/main" id="{0CEBC4A0-2A1E-3B4D-9ACA-E276E04D5933}"/>
                </a:ext>
              </a:extLst>
            </p:cNvPr>
            <p:cNvCxnSpPr/>
            <p:nvPr/>
          </p:nvCxnSpPr>
          <p:spPr>
            <a:xfrm>
              <a:off x="6910766" y="4195071"/>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R] 32">
              <a:extLst>
                <a:ext uri="{FF2B5EF4-FFF2-40B4-BE49-F238E27FC236}">
                  <a16:creationId xmlns:a16="http://schemas.microsoft.com/office/drawing/2014/main" id="{CB269515-C028-3147-9CF4-743CAF7E4F3E}"/>
                </a:ext>
              </a:extLst>
            </p:cNvPr>
            <p:cNvCxnSpPr/>
            <p:nvPr/>
          </p:nvCxnSpPr>
          <p:spPr>
            <a:xfrm>
              <a:off x="6910766" y="4440605"/>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R] 33">
              <a:extLst>
                <a:ext uri="{FF2B5EF4-FFF2-40B4-BE49-F238E27FC236}">
                  <a16:creationId xmlns:a16="http://schemas.microsoft.com/office/drawing/2014/main" id="{17588F4B-1B16-5241-9C48-75E0C45C2094}"/>
                </a:ext>
              </a:extLst>
            </p:cNvPr>
            <p:cNvCxnSpPr/>
            <p:nvPr/>
          </p:nvCxnSpPr>
          <p:spPr>
            <a:xfrm>
              <a:off x="6910766" y="4703071"/>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R] 34">
              <a:extLst>
                <a:ext uri="{FF2B5EF4-FFF2-40B4-BE49-F238E27FC236}">
                  <a16:creationId xmlns:a16="http://schemas.microsoft.com/office/drawing/2014/main" id="{D8FC620D-737C-F747-8178-60AB27055E06}"/>
                </a:ext>
              </a:extLst>
            </p:cNvPr>
            <p:cNvCxnSpPr>
              <a:cxnSpLocks/>
            </p:cNvCxnSpPr>
            <p:nvPr/>
          </p:nvCxnSpPr>
          <p:spPr>
            <a:xfrm>
              <a:off x="7190166" y="3670139"/>
              <a:ext cx="38269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R] 35">
              <a:extLst>
                <a:ext uri="{FF2B5EF4-FFF2-40B4-BE49-F238E27FC236}">
                  <a16:creationId xmlns:a16="http://schemas.microsoft.com/office/drawing/2014/main" id="{2421DF6E-0443-EC4E-BB7B-FAEE7CEDDD7D}"/>
                </a:ext>
              </a:extLst>
            </p:cNvPr>
            <p:cNvCxnSpPr>
              <a:cxnSpLocks/>
            </p:cNvCxnSpPr>
            <p:nvPr/>
          </p:nvCxnSpPr>
          <p:spPr>
            <a:xfrm>
              <a:off x="6919233" y="3145205"/>
              <a:ext cx="4097866"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A54B8A27-4266-ED4E-B30B-5156D1761F92}"/>
                </a:ext>
              </a:extLst>
            </p:cNvPr>
            <p:cNvCxnSpPr/>
            <p:nvPr/>
          </p:nvCxnSpPr>
          <p:spPr>
            <a:xfrm>
              <a:off x="6919233" y="4990937"/>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3E7E4E46-9A03-4C48-A312-9A3B52AE060A}"/>
                </a:ext>
              </a:extLst>
            </p:cNvPr>
            <p:cNvCxnSpPr/>
            <p:nvPr/>
          </p:nvCxnSpPr>
          <p:spPr>
            <a:xfrm>
              <a:off x="6919233" y="5253403"/>
              <a:ext cx="41063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R] 38">
              <a:extLst>
                <a:ext uri="{FF2B5EF4-FFF2-40B4-BE49-F238E27FC236}">
                  <a16:creationId xmlns:a16="http://schemas.microsoft.com/office/drawing/2014/main" id="{EBD3C908-0394-3140-B724-057BA429AD60}"/>
                </a:ext>
              </a:extLst>
            </p:cNvPr>
            <p:cNvCxnSpPr>
              <a:cxnSpLocks/>
            </p:cNvCxnSpPr>
            <p:nvPr/>
          </p:nvCxnSpPr>
          <p:spPr>
            <a:xfrm>
              <a:off x="6919233" y="3407672"/>
              <a:ext cx="37592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1D81D7F0-887E-BB48-A20F-022DA2499596}"/>
                </a:ext>
              </a:extLst>
            </p:cNvPr>
            <p:cNvSpPr/>
            <p:nvPr/>
          </p:nvSpPr>
          <p:spPr>
            <a:xfrm>
              <a:off x="6824133" y="1557241"/>
              <a:ext cx="4250268" cy="658565"/>
            </a:xfrm>
            <a:prstGeom prst="rect">
              <a:avLst/>
            </a:prstGeom>
          </p:spPr>
          <p:txBody>
            <a:bodyPr wrap="square">
              <a:spAutoFit/>
            </a:bodyPr>
            <a:lstStyle/>
            <a:p>
              <a:pPr algn="just"/>
              <a:r>
                <a:rPr lang="en" altLang="ko-KR" sz="1400" dirty="0">
                  <a:latin typeface="Times New Roman" panose="02020603050405020304" pitchFamily="18" charset="0"/>
                  <a:cs typeface="Times New Roman" panose="02020603050405020304" pitchFamily="18" charset="0"/>
                </a:rPr>
                <a:t>The meat-less burger trend is growing fast than most people expected.</a:t>
              </a:r>
              <a:endParaRPr kumimoji="1" lang="en-US" altLang="ko-KR" sz="1400" dirty="0">
                <a:latin typeface="Times New Roman" panose="02020603050405020304" pitchFamily="18" charset="0"/>
                <a:cs typeface="Times New Roman" panose="02020603050405020304" pitchFamily="18" charset="0"/>
              </a:endParaRPr>
            </a:p>
          </p:txBody>
        </p:sp>
      </p:grpSp>
      <p:sp>
        <p:nvSpPr>
          <p:cNvPr id="42" name="TextBox 41">
            <a:extLst>
              <a:ext uri="{FF2B5EF4-FFF2-40B4-BE49-F238E27FC236}">
                <a16:creationId xmlns:a16="http://schemas.microsoft.com/office/drawing/2014/main" id="{07D97652-DD9C-684A-AAC0-370DBAE04B7A}"/>
              </a:ext>
            </a:extLst>
          </p:cNvPr>
          <p:cNvSpPr txBox="1"/>
          <p:nvPr/>
        </p:nvSpPr>
        <p:spPr>
          <a:xfrm>
            <a:off x="6223863" y="4858931"/>
            <a:ext cx="5145796" cy="1138773"/>
          </a:xfrm>
          <a:prstGeom prst="rect">
            <a:avLst/>
          </a:prstGeom>
          <a:noFill/>
        </p:spPr>
        <p:txBody>
          <a:bodyPr wrap="square" rtlCol="0">
            <a:spAutoFit/>
          </a:bodyPr>
          <a:lstStyle/>
          <a:p>
            <a:pPr algn="ctr"/>
            <a:r>
              <a:rPr kumimoji="1" lang="en-US" altLang="ko-KR" sz="2400" b="1" dirty="0">
                <a:solidFill>
                  <a:srgbClr val="C00000"/>
                </a:solidFill>
                <a:latin typeface="Corbel" panose="020B0503020204020204" pitchFamily="34" charset="0"/>
                <a:cs typeface="Times New Roman" panose="02020603050405020304" pitchFamily="18" charset="0"/>
              </a:rPr>
              <a:t>Use lead sentence</a:t>
            </a:r>
            <a:r>
              <a:rPr kumimoji="1" lang="en-US" altLang="ko-KR" sz="2400" dirty="0">
                <a:solidFill>
                  <a:schemeClr val="tx1">
                    <a:lumMod val="85000"/>
                    <a:lumOff val="15000"/>
                  </a:schemeClr>
                </a:solidFill>
                <a:latin typeface="Corbel" panose="020B0503020204020204" pitchFamily="34" charset="0"/>
                <a:cs typeface="Times New Roman" panose="02020603050405020304" pitchFamily="18" charset="0"/>
              </a:rPr>
              <a:t> as</a:t>
            </a:r>
          </a:p>
          <a:p>
            <a:pPr algn="ctr"/>
            <a:r>
              <a:rPr kumimoji="1" lang="en-US" altLang="ko-KR" sz="2400" dirty="0">
                <a:solidFill>
                  <a:schemeClr val="tx1">
                    <a:lumMod val="85000"/>
                    <a:lumOff val="15000"/>
                  </a:schemeClr>
                </a:solidFill>
                <a:latin typeface="Corbel" panose="020B0503020204020204" pitchFamily="34" charset="0"/>
                <a:cs typeface="Times New Roman" panose="02020603050405020304" pitchFamily="18" charset="0"/>
              </a:rPr>
              <a:t>a reference summary</a:t>
            </a:r>
          </a:p>
          <a:p>
            <a:pPr algn="ctr"/>
            <a:r>
              <a:rPr kumimoji="1" lang="en-US" altLang="ko-KR" sz="2000" dirty="0">
                <a:solidFill>
                  <a:schemeClr val="tx1">
                    <a:lumMod val="85000"/>
                    <a:lumOff val="15000"/>
                  </a:schemeClr>
                </a:solidFill>
                <a:latin typeface="Corbel" panose="020B0503020204020204" pitchFamily="34" charset="0"/>
                <a:cs typeface="Times New Roman" panose="02020603050405020304" pitchFamily="18" charset="0"/>
              </a:rPr>
              <a:t>[Narayan et al. 2018]</a:t>
            </a:r>
            <a:endParaRPr kumimoji="1" lang="en-US" altLang="ko-KR" sz="2800" dirty="0">
              <a:solidFill>
                <a:schemeClr val="tx1">
                  <a:lumMod val="85000"/>
                  <a:lumOff val="15000"/>
                </a:schemeClr>
              </a:solidFill>
              <a:latin typeface="Corbel" panose="020B0503020204020204" pitchFamily="34" charset="0"/>
              <a:cs typeface="Times New Roman" panose="02020603050405020304" pitchFamily="18" charset="0"/>
            </a:endParaRPr>
          </a:p>
        </p:txBody>
      </p:sp>
    </p:spTree>
    <p:extLst>
      <p:ext uri="{BB962C8B-B14F-4D97-AF65-F5344CB8AC3E}">
        <p14:creationId xmlns:p14="http://schemas.microsoft.com/office/powerpoint/2010/main" val="225907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30DA0561-3C06-3148-9817-CCCFD380EC23}"/>
              </a:ext>
            </a:extLst>
          </p:cNvPr>
          <p:cNvPicPr>
            <a:picLocks noChangeAspect="1"/>
          </p:cNvPicPr>
          <p:nvPr/>
        </p:nvPicPr>
        <p:blipFill>
          <a:blip r:embed="rId3"/>
          <a:stretch>
            <a:fillRect/>
          </a:stretch>
        </p:blipFill>
        <p:spPr>
          <a:xfrm>
            <a:off x="1405829" y="2518760"/>
            <a:ext cx="5623397" cy="1820481"/>
          </a:xfrm>
          <a:prstGeom prst="rect">
            <a:avLst/>
          </a:prstGeom>
        </p:spPr>
      </p:pic>
      <p:sp>
        <p:nvSpPr>
          <p:cNvPr id="9" name="TextBox 8">
            <a:extLst>
              <a:ext uri="{FF2B5EF4-FFF2-40B4-BE49-F238E27FC236}">
                <a16:creationId xmlns:a16="http://schemas.microsoft.com/office/drawing/2014/main" id="{5A4444BE-BF3F-8C48-A221-214C02EF4F82}"/>
              </a:ext>
            </a:extLst>
          </p:cNvPr>
          <p:cNvSpPr txBox="1"/>
          <p:nvPr/>
        </p:nvSpPr>
        <p:spPr>
          <a:xfrm>
            <a:off x="2603765" y="2292684"/>
            <a:ext cx="5433237" cy="430887"/>
          </a:xfrm>
          <a:prstGeom prst="rect">
            <a:avLst/>
          </a:prstGeom>
          <a:noFill/>
        </p:spPr>
        <p:txBody>
          <a:bodyPr wrap="square" rtlCol="0">
            <a:spAutoFit/>
          </a:bodyPr>
          <a:lstStyle/>
          <a:p>
            <a:pPr algn="ctr"/>
            <a:r>
              <a:rPr kumimoji="1" lang="en-US" altLang="ko-KR" sz="22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Online discussion forum</a:t>
            </a:r>
            <a:endParaRPr kumimoji="1" lang="ko-KR" altLang="en-US" sz="2200" dirty="0">
              <a:latin typeface="Verdana" panose="020B0604030504040204" pitchFamily="34" charset="0"/>
              <a:cs typeface="Verdana" panose="020B0604030504040204" pitchFamily="34" charset="0"/>
            </a:endParaRPr>
          </a:p>
        </p:txBody>
      </p:sp>
      <p:sp>
        <p:nvSpPr>
          <p:cNvPr id="7" name="직사각형 6">
            <a:extLst>
              <a:ext uri="{FF2B5EF4-FFF2-40B4-BE49-F238E27FC236}">
                <a16:creationId xmlns:a16="http://schemas.microsoft.com/office/drawing/2014/main" id="{43EBF168-F533-DC4E-8AD9-92BE2EB9B956}"/>
              </a:ext>
            </a:extLst>
          </p:cNvPr>
          <p:cNvSpPr/>
          <p:nvPr/>
        </p:nvSpPr>
        <p:spPr>
          <a:xfrm>
            <a:off x="7624862" y="2705725"/>
            <a:ext cx="2829621" cy="1446550"/>
          </a:xfrm>
          <a:prstGeom prst="rect">
            <a:avLst/>
          </a:prstGeom>
        </p:spPr>
        <p:txBody>
          <a:bodyPr wrap="none">
            <a:spAutoFit/>
          </a:bodyPr>
          <a:lstStyle/>
          <a:p>
            <a:r>
              <a:rPr kumimoji="1" lang="en-US" altLang="ko-KR" sz="8800" dirty="0">
                <a:latin typeface="Verdana" panose="020B0604030504040204" pitchFamily="34" charset="0"/>
                <a:ea typeface="Verdana" panose="020B0604030504040204" pitchFamily="34" charset="0"/>
                <a:cs typeface="Verdana" panose="020B0604030504040204" pitchFamily="34" charset="0"/>
              </a:rPr>
              <a:t>TIFU</a:t>
            </a:r>
            <a:endParaRPr lang="ko-KR" altLang="en-US" sz="8800" dirty="0">
              <a:latin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5E1981FB-9B83-C848-94D3-D069FBB45E1A}"/>
              </a:ext>
            </a:extLst>
          </p:cNvPr>
          <p:cNvSpPr txBox="1"/>
          <p:nvPr/>
        </p:nvSpPr>
        <p:spPr>
          <a:xfrm>
            <a:off x="6973957" y="3955304"/>
            <a:ext cx="4131429" cy="430887"/>
          </a:xfrm>
          <a:prstGeom prst="rect">
            <a:avLst/>
          </a:prstGeom>
          <a:noFill/>
        </p:spPr>
        <p:txBody>
          <a:bodyPr wrap="square" rtlCol="0">
            <a:spAutoFit/>
          </a:bodyPr>
          <a:lstStyle/>
          <a:p>
            <a:pPr algn="ctr"/>
            <a:r>
              <a:rPr kumimoji="1" lang="en-US" altLang="ko-KR" sz="2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Today, I F****</a:t>
            </a:r>
            <a:r>
              <a:rPr kumimoji="1" lang="en-US" altLang="ko-KR" sz="2200" dirty="0" err="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ed</a:t>
            </a:r>
            <a:r>
              <a:rPr kumimoji="1" lang="en-US" altLang="ko-KR" sz="2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Up</a:t>
            </a:r>
            <a:endParaRPr kumimoji="1" lang="ko-KR" altLang="en-US" sz="2200" dirty="0">
              <a:solidFill>
                <a:schemeClr val="tx1">
                  <a:lumMod val="75000"/>
                  <a:lumOff val="25000"/>
                </a:schemeClr>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2816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5569</TotalTime>
  <Words>4283</Words>
  <Application>Microsoft Macintosh PowerPoint</Application>
  <PresentationFormat>와이드스크린</PresentationFormat>
  <Paragraphs>548</Paragraphs>
  <Slides>50</Slides>
  <Notes>50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50</vt:i4>
      </vt:variant>
    </vt:vector>
  </HeadingPairs>
  <TitlesOfParts>
    <vt:vector size="58" baseType="lpstr">
      <vt:lpstr>맑은 고딕</vt:lpstr>
      <vt:lpstr>SpoqaHanSans</vt:lpstr>
      <vt:lpstr>Arial</vt:lpstr>
      <vt:lpstr>Corbel</vt:lpstr>
      <vt:lpstr>Futura Condensed Medium</vt:lpstr>
      <vt:lpstr>Times New Roman</vt:lpstr>
      <vt:lpstr>Verdana</vt:lpstr>
      <vt:lpstr>Office 테마</vt:lpstr>
      <vt:lpstr>Abstractive Summarization of         Posts with Multi-level Memory Networks</vt:lpstr>
      <vt:lpstr>Summarization?</vt:lpstr>
      <vt:lpstr>Two approaches for summarization</vt:lpstr>
      <vt:lpstr>Existing summarization datasets</vt:lpstr>
      <vt:lpstr>Problems with existing datasets</vt:lpstr>
      <vt:lpstr>Problems with existing datasets 1: Lead bias</vt:lpstr>
      <vt:lpstr>Problems with existing datasets</vt:lpstr>
      <vt:lpstr>Previous Solutions</vt:lpstr>
      <vt:lpstr>PowerPoint 프레젠테이션</vt:lpstr>
      <vt:lpstr>PowerPoint 프레젠테이션</vt:lpstr>
      <vt:lpstr>PowerPoint 프레젠테이션</vt:lpstr>
      <vt:lpstr>PowerPoint 프레젠테이션</vt:lpstr>
      <vt:lpstr>Problems with existing datasets</vt:lpstr>
      <vt:lpstr>(Recap) Problems with existing datasets 1: Lead bias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Previous works: Sequence-to-Sequence + Attention [RNN based]</vt:lpstr>
      <vt:lpstr>Previous works [RNN]:</vt:lpstr>
      <vt:lpstr>Multi-level Memory Networks</vt:lpstr>
      <vt:lpstr>Multi-level Memory Networks</vt:lpstr>
      <vt:lpstr>PowerPoint 프레젠테이션</vt:lpstr>
      <vt:lpstr>PowerPoint 프레젠테이션</vt:lpstr>
      <vt:lpstr>Multi-level Memory Networks</vt:lpstr>
      <vt:lpstr>Multi-level Memory Networks</vt:lpstr>
      <vt:lpstr>Multi-level Memory Networks</vt:lpstr>
      <vt:lpstr>Multi-level Memory Networks</vt:lpstr>
      <vt:lpstr>Multi-level Memory Networks</vt:lpstr>
      <vt:lpstr>Multi-level Memory Networks</vt:lpstr>
      <vt:lpstr>Multi-level Memory Networks</vt:lpstr>
      <vt:lpstr>Multi-level Memory Networks</vt:lpstr>
      <vt:lpstr>Multi-level Memory Networks</vt:lpstr>
      <vt:lpstr>Multi-level Memory Networks</vt:lpstr>
      <vt:lpstr>Multi-level Memory Networks</vt:lpstr>
      <vt:lpstr>Multi-level Memory Networks</vt:lpstr>
      <vt:lpstr>PowerPoint 프레젠테이션</vt:lpstr>
      <vt:lpstr>Quantitative results on       TIFU</vt:lpstr>
      <vt:lpstr>Quantitative results on       TIFU</vt:lpstr>
      <vt:lpstr>Quantitative results on other abstractive datasets</vt:lpstr>
      <vt:lpstr>Qualitative results with</vt:lpstr>
      <vt:lpstr>Concluding Remarks</vt:lpstr>
      <vt:lpstr>Thank you</vt:lpstr>
      <vt:lpstr>Backup Slides</vt:lpstr>
      <vt:lpstr>PowerPoint 프레젠테이션</vt:lpstr>
      <vt:lpstr>PowerPoint 프레젠테이션</vt:lpstr>
      <vt:lpstr>Training Details</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Abstractive Summarization of Reddit Posts with Multi-level Memory Networks</dc:title>
  <dc:creator>Hyun Skywalker</dc:creator>
  <cp:lastModifiedBy>김병창</cp:lastModifiedBy>
  <cp:revision>635</cp:revision>
  <cp:lastPrinted>2018-12-10T02:19:40Z</cp:lastPrinted>
  <dcterms:created xsi:type="dcterms:W3CDTF">2018-12-08T08:17:42Z</dcterms:created>
  <dcterms:modified xsi:type="dcterms:W3CDTF">2019-06-04T20:11:19Z</dcterms:modified>
</cp:coreProperties>
</file>